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46"/>
  </p:notesMasterIdLst>
  <p:sldIdLst>
    <p:sldId id="256" r:id="rId2"/>
    <p:sldId id="257" r:id="rId3"/>
    <p:sldId id="776" r:id="rId4"/>
    <p:sldId id="258" r:id="rId5"/>
    <p:sldId id="261" r:id="rId6"/>
    <p:sldId id="262" r:id="rId7"/>
    <p:sldId id="260" r:id="rId8"/>
    <p:sldId id="264" r:id="rId9"/>
    <p:sldId id="784" r:id="rId10"/>
    <p:sldId id="263" r:id="rId11"/>
    <p:sldId id="265" r:id="rId12"/>
    <p:sldId id="295" r:id="rId13"/>
    <p:sldId id="1051" r:id="rId14"/>
    <p:sldId id="296" r:id="rId15"/>
    <p:sldId id="787" r:id="rId16"/>
    <p:sldId id="269" r:id="rId17"/>
    <p:sldId id="270" r:id="rId18"/>
    <p:sldId id="271" r:id="rId19"/>
    <p:sldId id="272" r:id="rId20"/>
    <p:sldId id="783" r:id="rId21"/>
    <p:sldId id="273" r:id="rId22"/>
    <p:sldId id="279" r:id="rId23"/>
    <p:sldId id="280" r:id="rId24"/>
    <p:sldId id="281" r:id="rId25"/>
    <p:sldId id="768" r:id="rId26"/>
    <p:sldId id="769" r:id="rId27"/>
    <p:sldId id="770" r:id="rId28"/>
    <p:sldId id="771" r:id="rId29"/>
    <p:sldId id="788" r:id="rId30"/>
    <p:sldId id="773" r:id="rId31"/>
    <p:sldId id="743" r:id="rId32"/>
    <p:sldId id="744" r:id="rId33"/>
    <p:sldId id="775" r:id="rId34"/>
    <p:sldId id="747" r:id="rId35"/>
    <p:sldId id="785" r:id="rId36"/>
    <p:sldId id="777" r:id="rId37"/>
    <p:sldId id="1049" r:id="rId38"/>
    <p:sldId id="880" r:id="rId39"/>
    <p:sldId id="877" r:id="rId40"/>
    <p:sldId id="878" r:id="rId41"/>
    <p:sldId id="1050" r:id="rId42"/>
    <p:sldId id="879" r:id="rId43"/>
    <p:sldId id="786" r:id="rId44"/>
    <p:sldId id="288"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343"/>
    <p:restoredTop sz="94798"/>
  </p:normalViewPr>
  <p:slideViewPr>
    <p:cSldViewPr snapToGrid="0" snapToObjects="1">
      <p:cViewPr>
        <p:scale>
          <a:sx n="83" d="100"/>
          <a:sy n="83" d="100"/>
        </p:scale>
        <p:origin x="688"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70CBAD-7C61-0E4D-9FD4-9B15F6A873E7}" type="doc">
      <dgm:prSet loTypeId="urn:microsoft.com/office/officeart/2005/8/layout/arrow2" loCatId="" qsTypeId="urn:microsoft.com/office/officeart/2005/8/quickstyle/simple1" qsCatId="simple" csTypeId="urn:microsoft.com/office/officeart/2005/8/colors/accent1_2" csCatId="accent1" phldr="1"/>
      <dgm:spPr/>
    </dgm:pt>
    <dgm:pt modelId="{C8874337-5A50-C745-AC08-AA444C563631}">
      <dgm:prSet phldrT="[Text]"/>
      <dgm:spPr/>
      <dgm:t>
        <a:bodyPr/>
        <a:lstStyle/>
        <a:p>
          <a:r>
            <a:rPr lang="en-US" dirty="0">
              <a:solidFill>
                <a:schemeClr val="tx1">
                  <a:lumMod val="65000"/>
                  <a:lumOff val="35000"/>
                </a:schemeClr>
              </a:solidFill>
            </a:rPr>
            <a:t>Multiple assessors</a:t>
          </a:r>
        </a:p>
      </dgm:t>
    </dgm:pt>
    <dgm:pt modelId="{B41CCFBC-A8AC-B44B-8067-1FB93E861AFD}" type="parTrans" cxnId="{B2BC5098-FF99-3B42-B833-031F38A19050}">
      <dgm:prSet/>
      <dgm:spPr/>
      <dgm:t>
        <a:bodyPr/>
        <a:lstStyle/>
        <a:p>
          <a:endParaRPr lang="en-US"/>
        </a:p>
      </dgm:t>
    </dgm:pt>
    <dgm:pt modelId="{1C677755-0BB6-1948-BFB2-7D4892FD1002}" type="sibTrans" cxnId="{B2BC5098-FF99-3B42-B833-031F38A19050}">
      <dgm:prSet/>
      <dgm:spPr/>
      <dgm:t>
        <a:bodyPr/>
        <a:lstStyle/>
        <a:p>
          <a:endParaRPr lang="en-US"/>
        </a:p>
      </dgm:t>
    </dgm:pt>
    <dgm:pt modelId="{E309E416-E7FC-DD46-8946-F6510A0902DB}">
      <dgm:prSet phldrT="[Text]"/>
      <dgm:spPr/>
      <dgm:t>
        <a:bodyPr/>
        <a:lstStyle/>
        <a:p>
          <a:r>
            <a:rPr lang="en-US" dirty="0">
              <a:solidFill>
                <a:schemeClr val="tx1">
                  <a:lumMod val="65000"/>
                  <a:lumOff val="35000"/>
                </a:schemeClr>
              </a:solidFill>
            </a:rPr>
            <a:t>Different contexts</a:t>
          </a:r>
        </a:p>
      </dgm:t>
    </dgm:pt>
    <dgm:pt modelId="{20ECC510-C4FB-5C49-8795-1150297D5A57}" type="parTrans" cxnId="{B3110ECF-973C-844E-8282-EA3A3FA651AA}">
      <dgm:prSet/>
      <dgm:spPr/>
      <dgm:t>
        <a:bodyPr/>
        <a:lstStyle/>
        <a:p>
          <a:endParaRPr lang="en-US"/>
        </a:p>
      </dgm:t>
    </dgm:pt>
    <dgm:pt modelId="{84B1C4BA-1D1B-B74B-A572-A695FD44236D}" type="sibTrans" cxnId="{B3110ECF-973C-844E-8282-EA3A3FA651AA}">
      <dgm:prSet/>
      <dgm:spPr/>
      <dgm:t>
        <a:bodyPr/>
        <a:lstStyle/>
        <a:p>
          <a:endParaRPr lang="en-US"/>
        </a:p>
      </dgm:t>
    </dgm:pt>
    <dgm:pt modelId="{93C7889D-0BCA-5145-B889-79BE49B98BF9}">
      <dgm:prSet phldrT="[Text]"/>
      <dgm:spPr/>
      <dgm:t>
        <a:bodyPr/>
        <a:lstStyle/>
        <a:p>
          <a:r>
            <a:rPr lang="en-US" dirty="0">
              <a:solidFill>
                <a:schemeClr val="tx1">
                  <a:lumMod val="65000"/>
                  <a:lumOff val="35000"/>
                </a:schemeClr>
              </a:solidFill>
            </a:rPr>
            <a:t>Varying points in time</a:t>
          </a:r>
        </a:p>
      </dgm:t>
    </dgm:pt>
    <dgm:pt modelId="{91146AE3-0F4F-E74D-B885-F759D79A38C1}" type="parTrans" cxnId="{D66C3011-3E92-D349-94FD-26385A68617C}">
      <dgm:prSet/>
      <dgm:spPr/>
      <dgm:t>
        <a:bodyPr/>
        <a:lstStyle/>
        <a:p>
          <a:endParaRPr lang="en-US"/>
        </a:p>
      </dgm:t>
    </dgm:pt>
    <dgm:pt modelId="{4D0E208F-6D35-0548-AF96-FC25E25974A7}" type="sibTrans" cxnId="{D66C3011-3E92-D349-94FD-26385A68617C}">
      <dgm:prSet/>
      <dgm:spPr/>
      <dgm:t>
        <a:bodyPr/>
        <a:lstStyle/>
        <a:p>
          <a:endParaRPr lang="en-US"/>
        </a:p>
      </dgm:t>
    </dgm:pt>
    <dgm:pt modelId="{D17C4D63-3970-2A46-B163-9E8AF66A1B6C}" type="pres">
      <dgm:prSet presAssocID="{5570CBAD-7C61-0E4D-9FD4-9B15F6A873E7}" presName="arrowDiagram" presStyleCnt="0">
        <dgm:presLayoutVars>
          <dgm:chMax val="5"/>
          <dgm:dir/>
          <dgm:resizeHandles val="exact"/>
        </dgm:presLayoutVars>
      </dgm:prSet>
      <dgm:spPr/>
    </dgm:pt>
    <dgm:pt modelId="{E8FD4B2C-8F2D-AF4E-9FED-C25A9ADE5422}" type="pres">
      <dgm:prSet presAssocID="{5570CBAD-7C61-0E4D-9FD4-9B15F6A873E7}" presName="arrow" presStyleLbl="bgShp" presStyleIdx="0" presStyleCnt="1"/>
      <dgm:spPr/>
    </dgm:pt>
    <dgm:pt modelId="{42E22246-CAC7-6849-99EC-69BF89815539}" type="pres">
      <dgm:prSet presAssocID="{5570CBAD-7C61-0E4D-9FD4-9B15F6A873E7}" presName="arrowDiagram3" presStyleCnt="0"/>
      <dgm:spPr/>
    </dgm:pt>
    <dgm:pt modelId="{ADBC097E-C0B2-2940-B0CB-B4AF3E093F62}" type="pres">
      <dgm:prSet presAssocID="{C8874337-5A50-C745-AC08-AA444C563631}" presName="bullet3a" presStyleLbl="node1" presStyleIdx="0" presStyleCnt="3"/>
      <dgm:spPr/>
    </dgm:pt>
    <dgm:pt modelId="{B8379D1C-DAAB-1E4B-84FF-23CBAEDABEC0}" type="pres">
      <dgm:prSet presAssocID="{C8874337-5A50-C745-AC08-AA444C563631}" presName="textBox3a" presStyleLbl="revTx" presStyleIdx="0" presStyleCnt="3">
        <dgm:presLayoutVars>
          <dgm:bulletEnabled val="1"/>
        </dgm:presLayoutVars>
      </dgm:prSet>
      <dgm:spPr/>
    </dgm:pt>
    <dgm:pt modelId="{0E5CA962-3D58-9447-AB6D-1E7398D75869}" type="pres">
      <dgm:prSet presAssocID="{E309E416-E7FC-DD46-8946-F6510A0902DB}" presName="bullet3b" presStyleLbl="node1" presStyleIdx="1" presStyleCnt="3"/>
      <dgm:spPr/>
    </dgm:pt>
    <dgm:pt modelId="{7FD38050-8646-2A42-B4E1-C1D26296A710}" type="pres">
      <dgm:prSet presAssocID="{E309E416-E7FC-DD46-8946-F6510A0902DB}" presName="textBox3b" presStyleLbl="revTx" presStyleIdx="1" presStyleCnt="3">
        <dgm:presLayoutVars>
          <dgm:bulletEnabled val="1"/>
        </dgm:presLayoutVars>
      </dgm:prSet>
      <dgm:spPr/>
    </dgm:pt>
    <dgm:pt modelId="{CEBAD940-152D-9549-AA72-A51BEA72360D}" type="pres">
      <dgm:prSet presAssocID="{93C7889D-0BCA-5145-B889-79BE49B98BF9}" presName="bullet3c" presStyleLbl="node1" presStyleIdx="2" presStyleCnt="3"/>
      <dgm:spPr/>
    </dgm:pt>
    <dgm:pt modelId="{9433CA2F-912A-D244-AD94-62EA8238FEE3}" type="pres">
      <dgm:prSet presAssocID="{93C7889D-0BCA-5145-B889-79BE49B98BF9}" presName="textBox3c" presStyleLbl="revTx" presStyleIdx="2" presStyleCnt="3">
        <dgm:presLayoutVars>
          <dgm:bulletEnabled val="1"/>
        </dgm:presLayoutVars>
      </dgm:prSet>
      <dgm:spPr/>
    </dgm:pt>
  </dgm:ptLst>
  <dgm:cxnLst>
    <dgm:cxn modelId="{D66C3011-3E92-D349-94FD-26385A68617C}" srcId="{5570CBAD-7C61-0E4D-9FD4-9B15F6A873E7}" destId="{93C7889D-0BCA-5145-B889-79BE49B98BF9}" srcOrd="2" destOrd="0" parTransId="{91146AE3-0F4F-E74D-B885-F759D79A38C1}" sibTransId="{4D0E208F-6D35-0548-AF96-FC25E25974A7}"/>
    <dgm:cxn modelId="{024F5D4A-BCE3-3849-B84E-2E5A66A9DE88}" type="presOf" srcId="{E309E416-E7FC-DD46-8946-F6510A0902DB}" destId="{7FD38050-8646-2A42-B4E1-C1D26296A710}" srcOrd="0" destOrd="0" presId="urn:microsoft.com/office/officeart/2005/8/layout/arrow2"/>
    <dgm:cxn modelId="{A3C32256-2CE1-5E49-A069-D3735B61387A}" type="presOf" srcId="{C8874337-5A50-C745-AC08-AA444C563631}" destId="{B8379D1C-DAAB-1E4B-84FF-23CBAEDABEC0}" srcOrd="0" destOrd="0" presId="urn:microsoft.com/office/officeart/2005/8/layout/arrow2"/>
    <dgm:cxn modelId="{B5558992-B7C2-C047-BAF1-DBD9C0F2BEAF}" type="presOf" srcId="{93C7889D-0BCA-5145-B889-79BE49B98BF9}" destId="{9433CA2F-912A-D244-AD94-62EA8238FEE3}" srcOrd="0" destOrd="0" presId="urn:microsoft.com/office/officeart/2005/8/layout/arrow2"/>
    <dgm:cxn modelId="{B2BC5098-FF99-3B42-B833-031F38A19050}" srcId="{5570CBAD-7C61-0E4D-9FD4-9B15F6A873E7}" destId="{C8874337-5A50-C745-AC08-AA444C563631}" srcOrd="0" destOrd="0" parTransId="{B41CCFBC-A8AC-B44B-8067-1FB93E861AFD}" sibTransId="{1C677755-0BB6-1948-BFB2-7D4892FD1002}"/>
    <dgm:cxn modelId="{7F018199-35C1-7C42-A5C6-E7A62CEDE383}" type="presOf" srcId="{5570CBAD-7C61-0E4D-9FD4-9B15F6A873E7}" destId="{D17C4D63-3970-2A46-B163-9E8AF66A1B6C}" srcOrd="0" destOrd="0" presId="urn:microsoft.com/office/officeart/2005/8/layout/arrow2"/>
    <dgm:cxn modelId="{B3110ECF-973C-844E-8282-EA3A3FA651AA}" srcId="{5570CBAD-7C61-0E4D-9FD4-9B15F6A873E7}" destId="{E309E416-E7FC-DD46-8946-F6510A0902DB}" srcOrd="1" destOrd="0" parTransId="{20ECC510-C4FB-5C49-8795-1150297D5A57}" sibTransId="{84B1C4BA-1D1B-B74B-A572-A695FD44236D}"/>
    <dgm:cxn modelId="{A05B50EF-B9BE-A844-A3DD-04E4AF53D553}" type="presParOf" srcId="{D17C4D63-3970-2A46-B163-9E8AF66A1B6C}" destId="{E8FD4B2C-8F2D-AF4E-9FED-C25A9ADE5422}" srcOrd="0" destOrd="0" presId="urn:microsoft.com/office/officeart/2005/8/layout/arrow2"/>
    <dgm:cxn modelId="{6E2E50AC-71CE-7840-A735-3B9E5912D909}" type="presParOf" srcId="{D17C4D63-3970-2A46-B163-9E8AF66A1B6C}" destId="{42E22246-CAC7-6849-99EC-69BF89815539}" srcOrd="1" destOrd="0" presId="urn:microsoft.com/office/officeart/2005/8/layout/arrow2"/>
    <dgm:cxn modelId="{30DD4253-5E72-DA43-9C28-8DF2322A3ED2}" type="presParOf" srcId="{42E22246-CAC7-6849-99EC-69BF89815539}" destId="{ADBC097E-C0B2-2940-B0CB-B4AF3E093F62}" srcOrd="0" destOrd="0" presId="urn:microsoft.com/office/officeart/2005/8/layout/arrow2"/>
    <dgm:cxn modelId="{2B80C1EB-4D3C-C34A-A0C7-9ED56B2E6C8A}" type="presParOf" srcId="{42E22246-CAC7-6849-99EC-69BF89815539}" destId="{B8379D1C-DAAB-1E4B-84FF-23CBAEDABEC0}" srcOrd="1" destOrd="0" presId="urn:microsoft.com/office/officeart/2005/8/layout/arrow2"/>
    <dgm:cxn modelId="{D2F5936E-5E16-1F4F-93AE-FEA9C910FFF1}" type="presParOf" srcId="{42E22246-CAC7-6849-99EC-69BF89815539}" destId="{0E5CA962-3D58-9447-AB6D-1E7398D75869}" srcOrd="2" destOrd="0" presId="urn:microsoft.com/office/officeart/2005/8/layout/arrow2"/>
    <dgm:cxn modelId="{23007E10-4852-7248-8348-9B664C5DD624}" type="presParOf" srcId="{42E22246-CAC7-6849-99EC-69BF89815539}" destId="{7FD38050-8646-2A42-B4E1-C1D26296A710}" srcOrd="3" destOrd="0" presId="urn:microsoft.com/office/officeart/2005/8/layout/arrow2"/>
    <dgm:cxn modelId="{326D423E-871A-3640-BCDA-2565466430DE}" type="presParOf" srcId="{42E22246-CAC7-6849-99EC-69BF89815539}" destId="{CEBAD940-152D-9549-AA72-A51BEA72360D}" srcOrd="4" destOrd="0" presId="urn:microsoft.com/office/officeart/2005/8/layout/arrow2"/>
    <dgm:cxn modelId="{73F66890-CD53-7F43-A433-2A26D9FEB598}" type="presParOf" srcId="{42E22246-CAC7-6849-99EC-69BF89815539}" destId="{9433CA2F-912A-D244-AD94-62EA8238FEE3}" srcOrd="5"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89CE06-246A-8F46-8115-F44A5AB75633}" type="doc">
      <dgm:prSet loTypeId="urn:microsoft.com/office/officeart/2009/layout/CircleArrowProcess" loCatId="" qsTypeId="urn:microsoft.com/office/officeart/2005/8/quickstyle/simple4" qsCatId="simple" csTypeId="urn:microsoft.com/office/officeart/2005/8/colors/accent2_2" csCatId="accent2" phldr="1"/>
      <dgm:spPr/>
      <dgm:t>
        <a:bodyPr/>
        <a:lstStyle/>
        <a:p>
          <a:endParaRPr lang="en-US"/>
        </a:p>
      </dgm:t>
    </dgm:pt>
    <dgm:pt modelId="{AC2008CC-3B0B-694E-A342-A689E0CF6A6F}">
      <dgm:prSet phldrT="[Text]"/>
      <dgm:spPr/>
      <dgm:t>
        <a:bodyPr/>
        <a:lstStyle/>
        <a:p>
          <a:r>
            <a:rPr lang="en-US" dirty="0"/>
            <a:t>Trainee</a:t>
          </a:r>
        </a:p>
      </dgm:t>
    </dgm:pt>
    <dgm:pt modelId="{543AD3DC-B052-4743-AC75-1263AFE10D54}" type="parTrans" cxnId="{B5E10ADE-F6F5-EB48-AE2F-6700D5E08BBC}">
      <dgm:prSet/>
      <dgm:spPr/>
      <dgm:t>
        <a:bodyPr/>
        <a:lstStyle/>
        <a:p>
          <a:endParaRPr lang="en-US"/>
        </a:p>
      </dgm:t>
    </dgm:pt>
    <dgm:pt modelId="{48E4A189-4A0F-654F-B81D-94446BDB649B}" type="sibTrans" cxnId="{B5E10ADE-F6F5-EB48-AE2F-6700D5E08BBC}">
      <dgm:prSet/>
      <dgm:spPr/>
      <dgm:t>
        <a:bodyPr/>
        <a:lstStyle/>
        <a:p>
          <a:endParaRPr lang="en-US"/>
        </a:p>
      </dgm:t>
    </dgm:pt>
    <dgm:pt modelId="{23FE6BAF-0979-4B4E-A7DD-21AD77E80E07}">
      <dgm:prSet phldrT="[Text]"/>
      <dgm:spPr/>
      <dgm:t>
        <a:bodyPr/>
        <a:lstStyle/>
        <a:p>
          <a:r>
            <a:rPr lang="en-US" dirty="0"/>
            <a:t>Clinical Supervisors</a:t>
          </a:r>
        </a:p>
      </dgm:t>
    </dgm:pt>
    <dgm:pt modelId="{BC61FBE9-1777-5A4F-A398-8FDC8D26D686}" type="parTrans" cxnId="{2C760082-A9EA-0042-AB95-0634D797803B}">
      <dgm:prSet/>
      <dgm:spPr/>
      <dgm:t>
        <a:bodyPr/>
        <a:lstStyle/>
        <a:p>
          <a:endParaRPr lang="en-US"/>
        </a:p>
      </dgm:t>
    </dgm:pt>
    <dgm:pt modelId="{BE8C23B4-8134-9A4B-8B04-EAC8B65063FA}" type="sibTrans" cxnId="{2C760082-A9EA-0042-AB95-0634D797803B}">
      <dgm:prSet/>
      <dgm:spPr/>
      <dgm:t>
        <a:bodyPr/>
        <a:lstStyle/>
        <a:p>
          <a:endParaRPr lang="en-US"/>
        </a:p>
      </dgm:t>
    </dgm:pt>
    <dgm:pt modelId="{D740A58C-A964-B74F-87F1-30B15EED21F0}">
      <dgm:prSet phldrT="[Text]"/>
      <dgm:spPr/>
      <dgm:t>
        <a:bodyPr/>
        <a:lstStyle/>
        <a:p>
          <a:r>
            <a:rPr lang="en-US" dirty="0"/>
            <a:t>Competence Committee</a:t>
          </a:r>
        </a:p>
      </dgm:t>
    </dgm:pt>
    <dgm:pt modelId="{D1E850EC-8BD5-8E4A-81F0-BEF73F6A2DE7}" type="parTrans" cxnId="{64EA6515-E1AB-6F44-9073-A99A20B75C11}">
      <dgm:prSet/>
      <dgm:spPr/>
      <dgm:t>
        <a:bodyPr/>
        <a:lstStyle/>
        <a:p>
          <a:endParaRPr lang="en-US"/>
        </a:p>
      </dgm:t>
    </dgm:pt>
    <dgm:pt modelId="{75E0D71C-4B34-B847-A009-76FD490E953D}" type="sibTrans" cxnId="{64EA6515-E1AB-6F44-9073-A99A20B75C11}">
      <dgm:prSet/>
      <dgm:spPr/>
      <dgm:t>
        <a:bodyPr/>
        <a:lstStyle/>
        <a:p>
          <a:endParaRPr lang="en-US"/>
        </a:p>
      </dgm:t>
    </dgm:pt>
    <dgm:pt modelId="{FFC9EF13-E92E-2B4E-83C5-1987A945FF34}" type="pres">
      <dgm:prSet presAssocID="{0B89CE06-246A-8F46-8115-F44A5AB75633}" presName="Name0" presStyleCnt="0">
        <dgm:presLayoutVars>
          <dgm:chMax val="7"/>
          <dgm:chPref val="7"/>
          <dgm:dir/>
          <dgm:animLvl val="lvl"/>
        </dgm:presLayoutVars>
      </dgm:prSet>
      <dgm:spPr/>
    </dgm:pt>
    <dgm:pt modelId="{B3A85257-B377-1341-9689-4993D2494FCB}" type="pres">
      <dgm:prSet presAssocID="{AC2008CC-3B0B-694E-A342-A689E0CF6A6F}" presName="Accent1" presStyleCnt="0"/>
      <dgm:spPr/>
    </dgm:pt>
    <dgm:pt modelId="{E4D03DD8-9A57-1644-9590-38BE16E68CEF}" type="pres">
      <dgm:prSet presAssocID="{AC2008CC-3B0B-694E-A342-A689E0CF6A6F}" presName="Accent" presStyleLbl="node1" presStyleIdx="0" presStyleCnt="3"/>
      <dgm:spPr/>
    </dgm:pt>
    <dgm:pt modelId="{EB6BE342-CA3E-7343-B749-D1FABBDE8125}" type="pres">
      <dgm:prSet presAssocID="{AC2008CC-3B0B-694E-A342-A689E0CF6A6F}" presName="Parent1" presStyleLbl="revTx" presStyleIdx="0" presStyleCnt="3">
        <dgm:presLayoutVars>
          <dgm:chMax val="1"/>
          <dgm:chPref val="1"/>
          <dgm:bulletEnabled val="1"/>
        </dgm:presLayoutVars>
      </dgm:prSet>
      <dgm:spPr/>
    </dgm:pt>
    <dgm:pt modelId="{5201A044-1C04-2A41-8C84-914EE345960F}" type="pres">
      <dgm:prSet presAssocID="{23FE6BAF-0979-4B4E-A7DD-21AD77E80E07}" presName="Accent2" presStyleCnt="0"/>
      <dgm:spPr/>
    </dgm:pt>
    <dgm:pt modelId="{ACF70492-1050-2846-82BD-C95540139D11}" type="pres">
      <dgm:prSet presAssocID="{23FE6BAF-0979-4B4E-A7DD-21AD77E80E07}" presName="Accent" presStyleLbl="node1" presStyleIdx="1" presStyleCnt="3"/>
      <dgm:spPr/>
    </dgm:pt>
    <dgm:pt modelId="{54E6B897-C371-4349-97FC-ED6DA700EBDD}" type="pres">
      <dgm:prSet presAssocID="{23FE6BAF-0979-4B4E-A7DD-21AD77E80E07}" presName="Parent2" presStyleLbl="revTx" presStyleIdx="1" presStyleCnt="3">
        <dgm:presLayoutVars>
          <dgm:chMax val="1"/>
          <dgm:chPref val="1"/>
          <dgm:bulletEnabled val="1"/>
        </dgm:presLayoutVars>
      </dgm:prSet>
      <dgm:spPr/>
    </dgm:pt>
    <dgm:pt modelId="{2051BC9A-9123-524C-9E7A-FFFEF3304538}" type="pres">
      <dgm:prSet presAssocID="{D740A58C-A964-B74F-87F1-30B15EED21F0}" presName="Accent3" presStyleCnt="0"/>
      <dgm:spPr/>
    </dgm:pt>
    <dgm:pt modelId="{D5A4CC45-E317-9D40-B965-207E9D03358C}" type="pres">
      <dgm:prSet presAssocID="{D740A58C-A964-B74F-87F1-30B15EED21F0}" presName="Accent" presStyleLbl="node1" presStyleIdx="2" presStyleCnt="3"/>
      <dgm:spPr/>
    </dgm:pt>
    <dgm:pt modelId="{FACA1539-B92A-8849-991B-E7FF6389182D}" type="pres">
      <dgm:prSet presAssocID="{D740A58C-A964-B74F-87F1-30B15EED21F0}" presName="Parent3" presStyleLbl="revTx" presStyleIdx="2" presStyleCnt="3">
        <dgm:presLayoutVars>
          <dgm:chMax val="1"/>
          <dgm:chPref val="1"/>
          <dgm:bulletEnabled val="1"/>
        </dgm:presLayoutVars>
      </dgm:prSet>
      <dgm:spPr/>
    </dgm:pt>
  </dgm:ptLst>
  <dgm:cxnLst>
    <dgm:cxn modelId="{64EA6515-E1AB-6F44-9073-A99A20B75C11}" srcId="{0B89CE06-246A-8F46-8115-F44A5AB75633}" destId="{D740A58C-A964-B74F-87F1-30B15EED21F0}" srcOrd="2" destOrd="0" parTransId="{D1E850EC-8BD5-8E4A-81F0-BEF73F6A2DE7}" sibTransId="{75E0D71C-4B34-B847-A009-76FD490E953D}"/>
    <dgm:cxn modelId="{6BAC2B28-7F6C-A74A-8235-6D5E5AA0DDF0}" type="presOf" srcId="{0B89CE06-246A-8F46-8115-F44A5AB75633}" destId="{FFC9EF13-E92E-2B4E-83C5-1987A945FF34}" srcOrd="0" destOrd="0" presId="urn:microsoft.com/office/officeart/2009/layout/CircleArrowProcess"/>
    <dgm:cxn modelId="{706CDD69-8AAF-5C40-BB90-24DC4CBBDA49}" type="presOf" srcId="{23FE6BAF-0979-4B4E-A7DD-21AD77E80E07}" destId="{54E6B897-C371-4349-97FC-ED6DA700EBDD}" srcOrd="0" destOrd="0" presId="urn:microsoft.com/office/officeart/2009/layout/CircleArrowProcess"/>
    <dgm:cxn modelId="{2C760082-A9EA-0042-AB95-0634D797803B}" srcId="{0B89CE06-246A-8F46-8115-F44A5AB75633}" destId="{23FE6BAF-0979-4B4E-A7DD-21AD77E80E07}" srcOrd="1" destOrd="0" parTransId="{BC61FBE9-1777-5A4F-A398-8FDC8D26D686}" sibTransId="{BE8C23B4-8134-9A4B-8B04-EAC8B65063FA}"/>
    <dgm:cxn modelId="{0C52978E-D105-4946-A428-EEE5BE83DFF9}" type="presOf" srcId="{D740A58C-A964-B74F-87F1-30B15EED21F0}" destId="{FACA1539-B92A-8849-991B-E7FF6389182D}" srcOrd="0" destOrd="0" presId="urn:microsoft.com/office/officeart/2009/layout/CircleArrowProcess"/>
    <dgm:cxn modelId="{B5E10ADE-F6F5-EB48-AE2F-6700D5E08BBC}" srcId="{0B89CE06-246A-8F46-8115-F44A5AB75633}" destId="{AC2008CC-3B0B-694E-A342-A689E0CF6A6F}" srcOrd="0" destOrd="0" parTransId="{543AD3DC-B052-4743-AC75-1263AFE10D54}" sibTransId="{48E4A189-4A0F-654F-B81D-94446BDB649B}"/>
    <dgm:cxn modelId="{FAC619E5-35A2-534C-ABAF-304161FB9C89}" type="presOf" srcId="{AC2008CC-3B0B-694E-A342-A689E0CF6A6F}" destId="{EB6BE342-CA3E-7343-B749-D1FABBDE8125}" srcOrd="0" destOrd="0" presId="urn:microsoft.com/office/officeart/2009/layout/CircleArrowProcess"/>
    <dgm:cxn modelId="{67CC12C6-CD1C-764C-ABD4-4D433D66398D}" type="presParOf" srcId="{FFC9EF13-E92E-2B4E-83C5-1987A945FF34}" destId="{B3A85257-B377-1341-9689-4993D2494FCB}" srcOrd="0" destOrd="0" presId="urn:microsoft.com/office/officeart/2009/layout/CircleArrowProcess"/>
    <dgm:cxn modelId="{18D7DF9F-B753-BA47-A5E7-5D5082457A6E}" type="presParOf" srcId="{B3A85257-B377-1341-9689-4993D2494FCB}" destId="{E4D03DD8-9A57-1644-9590-38BE16E68CEF}" srcOrd="0" destOrd="0" presId="urn:microsoft.com/office/officeart/2009/layout/CircleArrowProcess"/>
    <dgm:cxn modelId="{D362F828-594E-8645-8083-B1E64388E43E}" type="presParOf" srcId="{FFC9EF13-E92E-2B4E-83C5-1987A945FF34}" destId="{EB6BE342-CA3E-7343-B749-D1FABBDE8125}" srcOrd="1" destOrd="0" presId="urn:microsoft.com/office/officeart/2009/layout/CircleArrowProcess"/>
    <dgm:cxn modelId="{D8C53EC0-5207-D242-AD97-4BD1B0BC492A}" type="presParOf" srcId="{FFC9EF13-E92E-2B4E-83C5-1987A945FF34}" destId="{5201A044-1C04-2A41-8C84-914EE345960F}" srcOrd="2" destOrd="0" presId="urn:microsoft.com/office/officeart/2009/layout/CircleArrowProcess"/>
    <dgm:cxn modelId="{26A17CE0-BA4F-AD4E-BC20-9A7DC18803A0}" type="presParOf" srcId="{5201A044-1C04-2A41-8C84-914EE345960F}" destId="{ACF70492-1050-2846-82BD-C95540139D11}" srcOrd="0" destOrd="0" presId="urn:microsoft.com/office/officeart/2009/layout/CircleArrowProcess"/>
    <dgm:cxn modelId="{D888F9DE-7482-9B45-A92A-550AAF1B2860}" type="presParOf" srcId="{FFC9EF13-E92E-2B4E-83C5-1987A945FF34}" destId="{54E6B897-C371-4349-97FC-ED6DA700EBDD}" srcOrd="3" destOrd="0" presId="urn:microsoft.com/office/officeart/2009/layout/CircleArrowProcess"/>
    <dgm:cxn modelId="{E5E955CF-6EC2-CA49-809A-68BEB18200F6}" type="presParOf" srcId="{FFC9EF13-E92E-2B4E-83C5-1987A945FF34}" destId="{2051BC9A-9123-524C-9E7A-FFFEF3304538}" srcOrd="4" destOrd="0" presId="urn:microsoft.com/office/officeart/2009/layout/CircleArrowProcess"/>
    <dgm:cxn modelId="{B8742A0E-EA2D-9F4C-8752-39E4229F8926}" type="presParOf" srcId="{2051BC9A-9123-524C-9E7A-FFFEF3304538}" destId="{D5A4CC45-E317-9D40-B965-207E9D03358C}" srcOrd="0" destOrd="0" presId="urn:microsoft.com/office/officeart/2009/layout/CircleArrowProcess"/>
    <dgm:cxn modelId="{DE34FB56-64CE-934D-B422-D6F214E8E4ED}" type="presParOf" srcId="{FFC9EF13-E92E-2B4E-83C5-1987A945FF34}" destId="{FACA1539-B92A-8849-991B-E7FF6389182D}" srcOrd="5" destOrd="0" presId="urn:microsoft.com/office/officeart/2009/layout/Circle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D4B2C-8F2D-AF4E-9FED-C25A9ADE5422}">
      <dsp:nvSpPr>
        <dsp:cNvPr id="0" name=""/>
        <dsp:cNvSpPr/>
      </dsp:nvSpPr>
      <dsp:spPr>
        <a:xfrm>
          <a:off x="0" y="72998"/>
          <a:ext cx="5849007" cy="365562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BC097E-C0B2-2940-B0CB-B4AF3E093F62}">
      <dsp:nvSpPr>
        <dsp:cNvPr id="0" name=""/>
        <dsp:cNvSpPr/>
      </dsp:nvSpPr>
      <dsp:spPr>
        <a:xfrm>
          <a:off x="742823" y="2596114"/>
          <a:ext cx="152074" cy="15207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79D1C-DAAB-1E4B-84FF-23CBAEDABEC0}">
      <dsp:nvSpPr>
        <dsp:cNvPr id="0" name=""/>
        <dsp:cNvSpPr/>
      </dsp:nvSpPr>
      <dsp:spPr>
        <a:xfrm>
          <a:off x="818860" y="2672151"/>
          <a:ext cx="1362818" cy="1056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81" tIns="0" rIns="0" bIns="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tx1">
                  <a:lumMod val="65000"/>
                  <a:lumOff val="35000"/>
                </a:schemeClr>
              </a:solidFill>
            </a:rPr>
            <a:t>Multiple assessors</a:t>
          </a:r>
        </a:p>
      </dsp:txBody>
      <dsp:txXfrm>
        <a:off x="818860" y="2672151"/>
        <a:ext cx="1362818" cy="1056476"/>
      </dsp:txXfrm>
    </dsp:sp>
    <dsp:sp modelId="{0E5CA962-3D58-9447-AB6D-1E7398D75869}">
      <dsp:nvSpPr>
        <dsp:cNvPr id="0" name=""/>
        <dsp:cNvSpPr/>
      </dsp:nvSpPr>
      <dsp:spPr>
        <a:xfrm>
          <a:off x="2085170" y="1602514"/>
          <a:ext cx="274903" cy="274903"/>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D38050-8646-2A42-B4E1-C1D26296A710}">
      <dsp:nvSpPr>
        <dsp:cNvPr id="0" name=""/>
        <dsp:cNvSpPr/>
      </dsp:nvSpPr>
      <dsp:spPr>
        <a:xfrm>
          <a:off x="2222622" y="1739965"/>
          <a:ext cx="1403761" cy="198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666" tIns="0" rIns="0" bIns="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tx1">
                  <a:lumMod val="65000"/>
                  <a:lumOff val="35000"/>
                </a:schemeClr>
              </a:solidFill>
            </a:rPr>
            <a:t>Different contexts</a:t>
          </a:r>
        </a:p>
      </dsp:txBody>
      <dsp:txXfrm>
        <a:off x="2222622" y="1739965"/>
        <a:ext cx="1403761" cy="1988662"/>
      </dsp:txXfrm>
    </dsp:sp>
    <dsp:sp modelId="{CEBAD940-152D-9549-AA72-A51BEA72360D}">
      <dsp:nvSpPr>
        <dsp:cNvPr id="0" name=""/>
        <dsp:cNvSpPr/>
      </dsp:nvSpPr>
      <dsp:spPr>
        <a:xfrm>
          <a:off x="3699496" y="997873"/>
          <a:ext cx="380185" cy="380185"/>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33CA2F-912A-D244-AD94-62EA8238FEE3}">
      <dsp:nvSpPr>
        <dsp:cNvPr id="0" name=""/>
        <dsp:cNvSpPr/>
      </dsp:nvSpPr>
      <dsp:spPr>
        <a:xfrm>
          <a:off x="3889589" y="1187965"/>
          <a:ext cx="1403761" cy="2540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452" tIns="0" rIns="0" bIns="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tx1">
                  <a:lumMod val="65000"/>
                  <a:lumOff val="35000"/>
                </a:schemeClr>
              </a:solidFill>
            </a:rPr>
            <a:t>Varying points in time</a:t>
          </a:r>
        </a:p>
      </dsp:txBody>
      <dsp:txXfrm>
        <a:off x="3889589" y="1187965"/>
        <a:ext cx="1403761" cy="2540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03DD8-9A57-1644-9590-38BE16E68CEF}">
      <dsp:nvSpPr>
        <dsp:cNvPr id="0" name=""/>
        <dsp:cNvSpPr/>
      </dsp:nvSpPr>
      <dsp:spPr>
        <a:xfrm>
          <a:off x="2697519" y="0"/>
          <a:ext cx="2464701" cy="2465076"/>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EB6BE342-CA3E-7343-B749-D1FABBDE8125}">
      <dsp:nvSpPr>
        <dsp:cNvPr id="0" name=""/>
        <dsp:cNvSpPr/>
      </dsp:nvSpPr>
      <dsp:spPr>
        <a:xfrm>
          <a:off x="3242298" y="889967"/>
          <a:ext cx="1369586" cy="684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Trainee</a:t>
          </a:r>
        </a:p>
      </dsp:txBody>
      <dsp:txXfrm>
        <a:off x="3242298" y="889967"/>
        <a:ext cx="1369586" cy="684629"/>
      </dsp:txXfrm>
    </dsp:sp>
    <dsp:sp modelId="{ACF70492-1050-2846-82BD-C95540139D11}">
      <dsp:nvSpPr>
        <dsp:cNvPr id="0" name=""/>
        <dsp:cNvSpPr/>
      </dsp:nvSpPr>
      <dsp:spPr>
        <a:xfrm>
          <a:off x="2012956" y="1416369"/>
          <a:ext cx="2464701" cy="2465076"/>
        </a:xfrm>
        <a:prstGeom prst="leftCircularArrow">
          <a:avLst>
            <a:gd name="adj1" fmla="val 10980"/>
            <a:gd name="adj2" fmla="val 1142322"/>
            <a:gd name="adj3" fmla="val 6300000"/>
            <a:gd name="adj4" fmla="val 18900000"/>
            <a:gd name="adj5" fmla="val 12500"/>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54E6B897-C371-4349-97FC-ED6DA700EBDD}">
      <dsp:nvSpPr>
        <dsp:cNvPr id="0" name=""/>
        <dsp:cNvSpPr/>
      </dsp:nvSpPr>
      <dsp:spPr>
        <a:xfrm>
          <a:off x="2560514" y="2314529"/>
          <a:ext cx="1369586" cy="684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Clinical Supervisors</a:t>
          </a:r>
        </a:p>
      </dsp:txBody>
      <dsp:txXfrm>
        <a:off x="2560514" y="2314529"/>
        <a:ext cx="1369586" cy="684629"/>
      </dsp:txXfrm>
    </dsp:sp>
    <dsp:sp modelId="{D5A4CC45-E317-9D40-B965-207E9D03358C}">
      <dsp:nvSpPr>
        <dsp:cNvPr id="0" name=""/>
        <dsp:cNvSpPr/>
      </dsp:nvSpPr>
      <dsp:spPr>
        <a:xfrm>
          <a:off x="2872940" y="3002231"/>
          <a:ext cx="2117560" cy="2118408"/>
        </a:xfrm>
        <a:prstGeom prst="blockArc">
          <a:avLst>
            <a:gd name="adj1" fmla="val 13500000"/>
            <a:gd name="adj2" fmla="val 10800000"/>
            <a:gd name="adj3" fmla="val 12740"/>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FACA1539-B92A-8849-991B-E7FF6389182D}">
      <dsp:nvSpPr>
        <dsp:cNvPr id="0" name=""/>
        <dsp:cNvSpPr/>
      </dsp:nvSpPr>
      <dsp:spPr>
        <a:xfrm>
          <a:off x="3245538" y="3741139"/>
          <a:ext cx="1369586" cy="684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Competence Committee</a:t>
          </a:r>
        </a:p>
      </dsp:txBody>
      <dsp:txXfrm>
        <a:off x="3245538" y="3741139"/>
        <a:ext cx="1369586" cy="68462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D2863-EDB2-0F4B-9D00-A4E1073B4AF5}" type="datetimeFigureOut">
              <a:rPr lang="en-US" smtClean="0"/>
              <a:t>7/11/19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1BF65-48B6-EC40-AFF3-B6F5E22EC45C}" type="slidenum">
              <a:rPr lang="en-US" smtClean="0"/>
              <a:t>‹#›</a:t>
            </a:fld>
            <a:endParaRPr lang="en-US"/>
          </a:p>
        </p:txBody>
      </p:sp>
    </p:spTree>
    <p:extLst>
      <p:ext uri="{BB962C8B-B14F-4D97-AF65-F5344CB8AC3E}">
        <p14:creationId xmlns:p14="http://schemas.microsoft.com/office/powerpoint/2010/main" val="344979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1BF65-48B6-EC40-AFF3-B6F5E22EC45C}" type="slidenum">
              <a:rPr lang="en-US" smtClean="0"/>
              <a:t>2</a:t>
            </a:fld>
            <a:endParaRPr lang="en-US"/>
          </a:p>
        </p:txBody>
      </p:sp>
    </p:spTree>
    <p:extLst>
      <p:ext uri="{BB962C8B-B14F-4D97-AF65-F5344CB8AC3E}">
        <p14:creationId xmlns:p14="http://schemas.microsoft.com/office/powerpoint/2010/main" val="213411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**2 comments: COD5 is usually completed in PGY2-3 years; however, PGY1’s often have exposure to procedures early in training and opportunities to have these directly observed should be taken advantage of. We only included the procedures that PGY1’s are likely to see on CTU – but there are other procedures included in this EPA.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***Resident Primers include details about the number of successful EPA assessments, requirement for direct observation, number of faculty that need to complete an assessment and clinical settings in which these EPAs need to be observed. Please review this primer at the start of each block, and refer back to it periodically to ensure you are on track for EPA assessment.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D81BF65-48B6-EC40-AFF3-B6F5E22EC45C}" type="slidenum">
              <a:rPr lang="en-US" smtClean="0"/>
              <a:t>13</a:t>
            </a:fld>
            <a:endParaRPr lang="en-US"/>
          </a:p>
        </p:txBody>
      </p:sp>
    </p:spTree>
    <p:extLst>
      <p:ext uri="{BB962C8B-B14F-4D97-AF65-F5344CB8AC3E}">
        <p14:creationId xmlns:p14="http://schemas.microsoft.com/office/powerpoint/2010/main" val="126042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D81BF65-48B6-EC40-AFF3-B6F5E22EC45C}" type="slidenum">
              <a:rPr lang="en-US" smtClean="0"/>
              <a:t>14</a:t>
            </a:fld>
            <a:endParaRPr lang="en-US"/>
          </a:p>
        </p:txBody>
      </p:sp>
    </p:spTree>
    <p:extLst>
      <p:ext uri="{BB962C8B-B14F-4D97-AF65-F5344CB8AC3E}">
        <p14:creationId xmlns:p14="http://schemas.microsoft.com/office/powerpoint/2010/main" val="2495413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1BF65-48B6-EC40-AFF3-B6F5E22EC45C}" type="slidenum">
              <a:rPr lang="en-US" smtClean="0"/>
              <a:t>15</a:t>
            </a:fld>
            <a:endParaRPr lang="en-US"/>
          </a:p>
        </p:txBody>
      </p:sp>
    </p:spTree>
    <p:extLst>
      <p:ext uri="{BB962C8B-B14F-4D97-AF65-F5344CB8AC3E}">
        <p14:creationId xmlns:p14="http://schemas.microsoft.com/office/powerpoint/2010/main" val="1152935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a plan. Make it regular </a:t>
            </a:r>
            <a:r>
              <a:rPr lang="en-US" dirty="0">
                <a:sym typeface="Wingdings" pitchFamily="2" charset="2"/>
              </a:rPr>
              <a:t> </a:t>
            </a:r>
            <a:r>
              <a:rPr lang="en-CA" sz="1200" kern="1200" dirty="0">
                <a:solidFill>
                  <a:schemeClr val="tx1"/>
                </a:solidFill>
                <a:effectLst/>
                <a:latin typeface="+mn-lt"/>
                <a:ea typeface="+mn-ea"/>
                <a:cs typeface="+mn-cs"/>
                <a:sym typeface="Wingdings" pitchFamily="2" charset="2"/>
              </a:rPr>
              <a:t>e</a:t>
            </a:r>
            <a:r>
              <a:rPr lang="en-CA" sz="1200" kern="1200" dirty="0">
                <a:solidFill>
                  <a:schemeClr val="tx1"/>
                </a:solidFill>
                <a:effectLst/>
                <a:latin typeface="+mn-lt"/>
                <a:ea typeface="+mn-ea"/>
                <a:cs typeface="+mn-cs"/>
              </a:rPr>
              <a:t>.g. Complete an EPA for the first admission on every post-call</a:t>
            </a:r>
            <a:r>
              <a:rPr lang="en-CA" sz="1200" kern="1200" baseline="0" dirty="0">
                <a:solidFill>
                  <a:schemeClr val="tx1"/>
                </a:solidFill>
                <a:effectLst/>
                <a:latin typeface="+mn-lt"/>
                <a:ea typeface="+mn-ea"/>
                <a:cs typeface="+mn-cs"/>
              </a:rPr>
              <a:t> day, or have an EPA observation on Wednesdays at 1pm</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81BF65-48B6-EC40-AFF3-B6F5E22EC45C}" type="slidenum">
              <a:rPr lang="en-US" smtClean="0"/>
              <a:t>17</a:t>
            </a:fld>
            <a:endParaRPr lang="en-US"/>
          </a:p>
        </p:txBody>
      </p:sp>
    </p:spTree>
    <p:extLst>
      <p:ext uri="{BB962C8B-B14F-4D97-AF65-F5344CB8AC3E}">
        <p14:creationId xmlns:p14="http://schemas.microsoft.com/office/powerpoint/2010/main" val="3953883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observation – not practical to watch a full history and physical (for example) so should be focused on partial tasks</a:t>
            </a:r>
          </a:p>
          <a:p>
            <a:r>
              <a:rPr lang="en-US" dirty="0"/>
              <a:t>Indirect observation – case review, team round discussion, chart review, discharge summary review etc. </a:t>
            </a:r>
          </a:p>
          <a:p>
            <a:r>
              <a:rPr lang="en-US" dirty="0"/>
              <a:t>Simulation – skills labs</a:t>
            </a:r>
          </a:p>
        </p:txBody>
      </p:sp>
      <p:sp>
        <p:nvSpPr>
          <p:cNvPr id="4" name="Slide Number Placeholder 3"/>
          <p:cNvSpPr>
            <a:spLocks noGrp="1"/>
          </p:cNvSpPr>
          <p:nvPr>
            <p:ph type="sldNum" sz="quarter" idx="10"/>
          </p:nvPr>
        </p:nvSpPr>
        <p:spPr/>
        <p:txBody>
          <a:bodyPr/>
          <a:lstStyle/>
          <a:p>
            <a:fld id="{9D81BF65-48B6-EC40-AFF3-B6F5E22EC45C}" type="slidenum">
              <a:rPr lang="en-US" smtClean="0"/>
              <a:t>18</a:t>
            </a:fld>
            <a:endParaRPr lang="en-US"/>
          </a:p>
        </p:txBody>
      </p:sp>
    </p:spTree>
    <p:extLst>
      <p:ext uri="{BB962C8B-B14F-4D97-AF65-F5344CB8AC3E}">
        <p14:creationId xmlns:p14="http://schemas.microsoft.com/office/powerpoint/2010/main" val="3938990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Fill out the forms shortly after the clinical assessment – in the moment</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Opportunity for the supervisor to provide immediate feedback and coaching </a:t>
            </a:r>
          </a:p>
          <a:p>
            <a:r>
              <a:rPr lang="en-CA" sz="1200" kern="1200" dirty="0">
                <a:solidFill>
                  <a:schemeClr val="tx1"/>
                </a:solidFill>
                <a:effectLst/>
                <a:latin typeface="+mn-lt"/>
                <a:ea typeface="+mn-ea"/>
                <a:cs typeface="+mn-cs"/>
              </a:rPr>
              <a:t>The feedback is formative and encouraged – ‘not a secret’</a:t>
            </a:r>
          </a:p>
        </p:txBody>
      </p:sp>
      <p:sp>
        <p:nvSpPr>
          <p:cNvPr id="4" name="Slide Number Placeholder 3"/>
          <p:cNvSpPr>
            <a:spLocks noGrp="1"/>
          </p:cNvSpPr>
          <p:nvPr>
            <p:ph type="sldNum" sz="quarter" idx="10"/>
          </p:nvPr>
        </p:nvSpPr>
        <p:spPr/>
        <p:txBody>
          <a:bodyPr/>
          <a:lstStyle/>
          <a:p>
            <a:fld id="{9D81BF65-48B6-EC40-AFF3-B6F5E22EC45C}" type="slidenum">
              <a:rPr lang="en-US" smtClean="0"/>
              <a:t>19</a:t>
            </a:fld>
            <a:endParaRPr lang="en-US"/>
          </a:p>
        </p:txBody>
      </p:sp>
    </p:spTree>
    <p:extLst>
      <p:ext uri="{BB962C8B-B14F-4D97-AF65-F5344CB8AC3E}">
        <p14:creationId xmlns:p14="http://schemas.microsoft.com/office/powerpoint/2010/main" val="2595416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err="1"/>
              <a:t>Elentra</a:t>
            </a:r>
            <a:r>
              <a:rPr lang="en-US" dirty="0"/>
              <a:t> to your home screen (for iPhone):</a:t>
            </a:r>
          </a:p>
          <a:p>
            <a:pPr marL="228600" indent="-228600">
              <a:buAutoNum type="arabicPeriod"/>
            </a:pPr>
            <a:r>
              <a:rPr lang="en-US" dirty="0"/>
              <a:t>Open safari</a:t>
            </a:r>
          </a:p>
          <a:p>
            <a:pPr marL="228600" indent="-228600">
              <a:buAutoNum type="arabicPeriod"/>
            </a:pPr>
            <a:r>
              <a:rPr lang="en-US" dirty="0"/>
              <a:t>Enter </a:t>
            </a:r>
            <a:r>
              <a:rPr lang="en-US" dirty="0" err="1"/>
              <a:t>elentra</a:t>
            </a:r>
            <a:r>
              <a:rPr lang="en-US" dirty="0"/>
              <a:t> website</a:t>
            </a:r>
          </a:p>
        </p:txBody>
      </p:sp>
      <p:sp>
        <p:nvSpPr>
          <p:cNvPr id="4" name="Slide Number Placeholder 3"/>
          <p:cNvSpPr>
            <a:spLocks noGrp="1"/>
          </p:cNvSpPr>
          <p:nvPr>
            <p:ph type="sldNum" sz="quarter" idx="10"/>
          </p:nvPr>
        </p:nvSpPr>
        <p:spPr/>
        <p:txBody>
          <a:bodyPr/>
          <a:lstStyle/>
          <a:p>
            <a:fld id="{9D81BF65-48B6-EC40-AFF3-B6F5E22EC45C}" type="slidenum">
              <a:rPr lang="en-US" smtClean="0"/>
              <a:t>22</a:t>
            </a:fld>
            <a:endParaRPr lang="en-US"/>
          </a:p>
        </p:txBody>
      </p:sp>
    </p:spTree>
    <p:extLst>
      <p:ext uri="{BB962C8B-B14F-4D97-AF65-F5344CB8AC3E}">
        <p14:creationId xmlns:p14="http://schemas.microsoft.com/office/powerpoint/2010/main" val="1331961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err="1"/>
              <a:t>elentra</a:t>
            </a:r>
            <a:r>
              <a:rPr lang="en-US" dirty="0"/>
              <a:t> to your home screen (for iPhone):</a:t>
            </a:r>
          </a:p>
          <a:p>
            <a:pPr marL="228600" indent="-228600">
              <a:buFont typeface="+mj-lt"/>
              <a:buAutoNum type="arabicPeriod" startAt="3"/>
            </a:pPr>
            <a:r>
              <a:rPr lang="en-US" dirty="0"/>
              <a:t>Click Share icon</a:t>
            </a:r>
          </a:p>
          <a:p>
            <a:pPr marL="228600" indent="-228600">
              <a:buAutoNum type="arabicPeriod" startAt="3"/>
            </a:pPr>
            <a:r>
              <a:rPr lang="en-US" dirty="0"/>
              <a:t>Click Add to Home Screen</a:t>
            </a:r>
          </a:p>
          <a:p>
            <a:pPr marL="228600" indent="-228600">
              <a:buAutoNum type="arabicPeriod" startAt="3"/>
            </a:pPr>
            <a:endParaRPr lang="en-US" dirty="0"/>
          </a:p>
        </p:txBody>
      </p:sp>
      <p:sp>
        <p:nvSpPr>
          <p:cNvPr id="4" name="Slide Number Placeholder 3"/>
          <p:cNvSpPr>
            <a:spLocks noGrp="1"/>
          </p:cNvSpPr>
          <p:nvPr>
            <p:ph type="sldNum" sz="quarter" idx="10"/>
          </p:nvPr>
        </p:nvSpPr>
        <p:spPr/>
        <p:txBody>
          <a:bodyPr/>
          <a:lstStyle/>
          <a:p>
            <a:fld id="{9D81BF65-48B6-EC40-AFF3-B6F5E22EC45C}" type="slidenum">
              <a:rPr lang="en-US" smtClean="0"/>
              <a:t>23</a:t>
            </a:fld>
            <a:endParaRPr lang="en-US"/>
          </a:p>
        </p:txBody>
      </p:sp>
    </p:spTree>
    <p:extLst>
      <p:ext uri="{BB962C8B-B14F-4D97-AF65-F5344CB8AC3E}">
        <p14:creationId xmlns:p14="http://schemas.microsoft.com/office/powerpoint/2010/main" val="2839616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err="1"/>
              <a:t>Elentra</a:t>
            </a:r>
            <a:r>
              <a:rPr lang="en-US" dirty="0"/>
              <a:t> to your home screen (for iPhone):</a:t>
            </a:r>
          </a:p>
          <a:p>
            <a:pPr marL="228600" indent="-228600">
              <a:buFont typeface="+mj-lt"/>
              <a:buAutoNum type="arabicPeriod" startAt="5"/>
            </a:pPr>
            <a:r>
              <a:rPr lang="en-US" dirty="0"/>
              <a:t>Name new icon and click Add</a:t>
            </a:r>
          </a:p>
          <a:p>
            <a:pPr marL="228600" indent="-228600">
              <a:buAutoNum type="arabicPeriod" startAt="5"/>
            </a:pPr>
            <a:r>
              <a:rPr lang="en-US" dirty="0"/>
              <a:t>Icon should now appear on your home screen</a:t>
            </a:r>
          </a:p>
          <a:p>
            <a:endParaRPr lang="en-US" dirty="0"/>
          </a:p>
        </p:txBody>
      </p:sp>
      <p:sp>
        <p:nvSpPr>
          <p:cNvPr id="4" name="Slide Number Placeholder 3"/>
          <p:cNvSpPr>
            <a:spLocks noGrp="1"/>
          </p:cNvSpPr>
          <p:nvPr>
            <p:ph type="sldNum" sz="quarter" idx="10"/>
          </p:nvPr>
        </p:nvSpPr>
        <p:spPr/>
        <p:txBody>
          <a:bodyPr/>
          <a:lstStyle/>
          <a:p>
            <a:fld id="{9D81BF65-48B6-EC40-AFF3-B6F5E22EC45C}" type="slidenum">
              <a:rPr lang="en-US" smtClean="0"/>
              <a:t>24</a:t>
            </a:fld>
            <a:endParaRPr lang="en-US"/>
          </a:p>
        </p:txBody>
      </p:sp>
    </p:spTree>
    <p:extLst>
      <p:ext uri="{BB962C8B-B14F-4D97-AF65-F5344CB8AC3E}">
        <p14:creationId xmlns:p14="http://schemas.microsoft.com/office/powerpoint/2010/main" val="74776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receiving a ton of information about CBD, EPA assessment, direct observation from Dr. Goguen as well as during meetings with your academic advisors. We will use examples to illustrate some of this terminology so that it makes sense.</a:t>
            </a:r>
          </a:p>
          <a:p>
            <a:endParaRPr lang="en-US" dirty="0"/>
          </a:p>
          <a:p>
            <a:r>
              <a:rPr lang="en-US" dirty="0"/>
              <a:t>Slide: Introduce EPA concept and related EPA based assessment (emphasize that assessment answers the question “can I entrust this resident with this specific task at this point in time?”) based on an entrustment scale</a:t>
            </a:r>
          </a:p>
        </p:txBody>
      </p:sp>
      <p:sp>
        <p:nvSpPr>
          <p:cNvPr id="4" name="Slide Number Placeholder 3"/>
          <p:cNvSpPr>
            <a:spLocks noGrp="1"/>
          </p:cNvSpPr>
          <p:nvPr>
            <p:ph type="sldNum" sz="quarter" idx="10"/>
          </p:nvPr>
        </p:nvSpPr>
        <p:spPr/>
        <p:txBody>
          <a:bodyPr/>
          <a:lstStyle/>
          <a:p>
            <a:fld id="{9D81BF65-48B6-EC40-AFF3-B6F5E22EC45C}" type="slidenum">
              <a:rPr lang="en-US" smtClean="0"/>
              <a:t>4</a:t>
            </a:fld>
            <a:endParaRPr lang="en-US"/>
          </a:p>
        </p:txBody>
      </p:sp>
    </p:spTree>
    <p:extLst>
      <p:ext uri="{BB962C8B-B14F-4D97-AF65-F5344CB8AC3E}">
        <p14:creationId xmlns:p14="http://schemas.microsoft.com/office/powerpoint/2010/main" val="1906143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individual EPA based assessment is an opportunity to get feedback and coaching directly from your supervisor. This is LOW STAKES meant to highlight areas in need of improvement and help trainee progress towards becoming competent to complete an EPA independently.</a:t>
            </a:r>
          </a:p>
          <a:p>
            <a:endParaRPr lang="en-US" dirty="0"/>
          </a:p>
          <a:p>
            <a:r>
              <a:rPr lang="en-CA" sz="1200" b="0" i="0" kern="1200" dirty="0">
                <a:solidFill>
                  <a:schemeClr val="tx1"/>
                </a:solidFill>
                <a:effectLst/>
                <a:latin typeface="+mn-lt"/>
                <a:ea typeface="+mn-ea"/>
                <a:cs typeface="+mn-cs"/>
              </a:rPr>
              <a:t>Residents are not expected to be entrustable each time an EPA is completed, this normally takes repeated effort to achieve.</a:t>
            </a:r>
            <a:endParaRPr lang="en-US" dirty="0"/>
          </a:p>
          <a:p>
            <a:endParaRPr lang="en-US" dirty="0"/>
          </a:p>
          <a:p>
            <a:r>
              <a:rPr lang="en-US" dirty="0"/>
              <a:t>Assessments collated across multiple assessors (i.e. different attendings), across contexts (i.e. different rotations), across time (i.e. early versus later blocks) provide a picture of whether or not a trainee is achieving a greater level of independence for a given EPA over time. </a:t>
            </a:r>
          </a:p>
        </p:txBody>
      </p:sp>
      <p:sp>
        <p:nvSpPr>
          <p:cNvPr id="4" name="Slide Number Placeholder 3"/>
          <p:cNvSpPr>
            <a:spLocks noGrp="1"/>
          </p:cNvSpPr>
          <p:nvPr>
            <p:ph type="sldNum" sz="quarter" idx="10"/>
          </p:nvPr>
        </p:nvSpPr>
        <p:spPr/>
        <p:txBody>
          <a:bodyPr/>
          <a:lstStyle/>
          <a:p>
            <a:fld id="{9D81BF65-48B6-EC40-AFF3-B6F5E22EC45C}" type="slidenum">
              <a:rPr lang="en-US" smtClean="0"/>
              <a:t>5</a:t>
            </a:fld>
            <a:endParaRPr lang="en-US"/>
          </a:p>
        </p:txBody>
      </p:sp>
    </p:spTree>
    <p:extLst>
      <p:ext uri="{BB962C8B-B14F-4D97-AF65-F5344CB8AC3E}">
        <p14:creationId xmlns:p14="http://schemas.microsoft.com/office/powerpoint/2010/main" val="1882241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the new relationship between supervisor and trainee – one of COACHING and FEEDBACK that is LOW-stakes</a:t>
            </a:r>
          </a:p>
          <a:p>
            <a:endParaRPr lang="en-US" dirty="0"/>
          </a:p>
          <a:p>
            <a:r>
              <a:rPr lang="en-US" dirty="0"/>
              <a:t>Decisions around promotion and sufficient competence is now made by the competence committee – and a single EPA-based assessment will feed into that promotion decision, in combination with a number of other sources of assessment (i.e. OSCE, simulation etc.)</a:t>
            </a:r>
          </a:p>
        </p:txBody>
      </p:sp>
      <p:sp>
        <p:nvSpPr>
          <p:cNvPr id="4" name="Slide Number Placeholder 3"/>
          <p:cNvSpPr>
            <a:spLocks noGrp="1"/>
          </p:cNvSpPr>
          <p:nvPr>
            <p:ph type="sldNum" sz="quarter" idx="10"/>
          </p:nvPr>
        </p:nvSpPr>
        <p:spPr/>
        <p:txBody>
          <a:bodyPr/>
          <a:lstStyle/>
          <a:p>
            <a:fld id="{9D81BF65-48B6-EC40-AFF3-B6F5E22EC45C}" type="slidenum">
              <a:rPr lang="en-US" smtClean="0"/>
              <a:t>6</a:t>
            </a:fld>
            <a:endParaRPr lang="en-US"/>
          </a:p>
        </p:txBody>
      </p:sp>
    </p:spTree>
    <p:extLst>
      <p:ext uri="{BB962C8B-B14F-4D97-AF65-F5344CB8AC3E}">
        <p14:creationId xmlns:p14="http://schemas.microsoft.com/office/powerpoint/2010/main" val="1989721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Residents are not expected to be entrustable each time an EPA is completed, this normally takes repeated effort to achieve.</a:t>
            </a:r>
            <a:endParaRPr lang="en-US" dirty="0"/>
          </a:p>
          <a:p>
            <a:endParaRPr lang="en-US" dirty="0"/>
          </a:p>
          <a:p>
            <a:r>
              <a:rPr lang="en-US" dirty="0"/>
              <a:t>The purpose of EPA based assessments across contexts, supervisors and time is to document trajectory and identify residents in need of help earlier in training than with traditional educational models. </a:t>
            </a:r>
          </a:p>
          <a:p>
            <a:endParaRPr lang="en-US" dirty="0"/>
          </a:p>
          <a:p>
            <a:endParaRPr lang="en-US" dirty="0"/>
          </a:p>
        </p:txBody>
      </p:sp>
      <p:sp>
        <p:nvSpPr>
          <p:cNvPr id="4" name="Slide Number Placeholder 3"/>
          <p:cNvSpPr>
            <a:spLocks noGrp="1"/>
          </p:cNvSpPr>
          <p:nvPr>
            <p:ph type="sldNum" sz="quarter" idx="10"/>
          </p:nvPr>
        </p:nvSpPr>
        <p:spPr/>
        <p:txBody>
          <a:bodyPr/>
          <a:lstStyle/>
          <a:p>
            <a:fld id="{9D81BF65-48B6-EC40-AFF3-B6F5E22EC45C}" type="slidenum">
              <a:rPr lang="en-US" smtClean="0"/>
              <a:t>7</a:t>
            </a:fld>
            <a:endParaRPr lang="en-US"/>
          </a:p>
        </p:txBody>
      </p:sp>
    </p:spTree>
    <p:extLst>
      <p:ext uri="{BB962C8B-B14F-4D97-AF65-F5344CB8AC3E}">
        <p14:creationId xmlns:p14="http://schemas.microsoft.com/office/powerpoint/2010/main" val="2069023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trainee has an academic advisor that will help them understand their trajectory, formulate individual learning plans to move along the competence continuum and guide the trainee with questions re CBD and EPA achievement.</a:t>
            </a:r>
          </a:p>
        </p:txBody>
      </p:sp>
      <p:sp>
        <p:nvSpPr>
          <p:cNvPr id="4" name="Slide Number Placeholder 3"/>
          <p:cNvSpPr>
            <a:spLocks noGrp="1"/>
          </p:cNvSpPr>
          <p:nvPr>
            <p:ph type="sldNum" sz="quarter" idx="10"/>
          </p:nvPr>
        </p:nvSpPr>
        <p:spPr/>
        <p:txBody>
          <a:bodyPr/>
          <a:lstStyle/>
          <a:p>
            <a:fld id="{9D81BF65-48B6-EC40-AFF3-B6F5E22EC45C}" type="slidenum">
              <a:rPr lang="en-US" smtClean="0"/>
              <a:t>8</a:t>
            </a:fld>
            <a:endParaRPr lang="en-US"/>
          </a:p>
        </p:txBody>
      </p:sp>
    </p:spTree>
    <p:extLst>
      <p:ext uri="{BB962C8B-B14F-4D97-AF65-F5344CB8AC3E}">
        <p14:creationId xmlns:p14="http://schemas.microsoft.com/office/powerpoint/2010/main" val="2625852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specific</a:t>
            </a:r>
          </a:p>
        </p:txBody>
      </p:sp>
      <p:sp>
        <p:nvSpPr>
          <p:cNvPr id="4" name="Slide Number Placeholder 3"/>
          <p:cNvSpPr>
            <a:spLocks noGrp="1"/>
          </p:cNvSpPr>
          <p:nvPr>
            <p:ph type="sldNum" sz="quarter" idx="5"/>
          </p:nvPr>
        </p:nvSpPr>
        <p:spPr/>
        <p:txBody>
          <a:bodyPr/>
          <a:lstStyle/>
          <a:p>
            <a:fld id="{9D81BF65-48B6-EC40-AFF3-B6F5E22EC45C}" type="slidenum">
              <a:rPr lang="en-US" smtClean="0"/>
              <a:t>10</a:t>
            </a:fld>
            <a:endParaRPr lang="en-US"/>
          </a:p>
        </p:txBody>
      </p:sp>
    </p:spTree>
    <p:extLst>
      <p:ext uri="{BB962C8B-B14F-4D97-AF65-F5344CB8AC3E}">
        <p14:creationId xmlns:p14="http://schemas.microsoft.com/office/powerpoint/2010/main" val="441208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Disclaimer --&gt; there may be other EPAs that you will see on </a:t>
            </a:r>
            <a:r>
              <a:rPr lang="en-US" dirty="0" err="1"/>
              <a:t>Elentra</a:t>
            </a:r>
            <a:r>
              <a:rPr lang="en-US" dirty="0"/>
              <a:t> for your stage of training but we are specifically highlighting those that are relevant to CTU for PGY1-3 and clinics for PGY3. Other EPA’s may be completed, but this is a streamlined guideline. </a:t>
            </a:r>
          </a:p>
        </p:txBody>
      </p:sp>
      <p:sp>
        <p:nvSpPr>
          <p:cNvPr id="4" name="Slide Number Placeholder 3"/>
          <p:cNvSpPr>
            <a:spLocks noGrp="1"/>
          </p:cNvSpPr>
          <p:nvPr>
            <p:ph type="sldNum" sz="quarter" idx="10"/>
          </p:nvPr>
        </p:nvSpPr>
        <p:spPr/>
        <p:txBody>
          <a:bodyPr/>
          <a:lstStyle/>
          <a:p>
            <a:fld id="{9D81BF65-48B6-EC40-AFF3-B6F5E22EC45C}" type="slidenum">
              <a:rPr lang="en-US" smtClean="0"/>
              <a:t>11</a:t>
            </a:fld>
            <a:endParaRPr lang="en-US"/>
          </a:p>
        </p:txBody>
      </p:sp>
    </p:spTree>
    <p:extLst>
      <p:ext uri="{BB962C8B-B14F-4D97-AF65-F5344CB8AC3E}">
        <p14:creationId xmlns:p14="http://schemas.microsoft.com/office/powerpoint/2010/main" val="4170143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**2 comments: COD5 is usually completed in PGY2-3 years; however, PGY1’s often have exposure to procedures early in training and opportunities to have these directly observed should be taken advantage of. We only included the procedures that PGY1’s are likely to see on CTU – but there are other procedures included in this EPA.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***Resident Primers include details about the number of successful EPA assessments, requirement for direct observation, number of faculty that need to complete an assessment and clinical settings in which these EPAs need to be observed. Please review this primer at the start of each block, and refer back to it periodically to ensure you are on track for EPA assessment.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D81BF65-48B6-EC40-AFF3-B6F5E22EC45C}" type="slidenum">
              <a:rPr lang="en-US" smtClean="0"/>
              <a:t>12</a:t>
            </a:fld>
            <a:endParaRPr lang="en-US"/>
          </a:p>
        </p:txBody>
      </p:sp>
    </p:spTree>
    <p:extLst>
      <p:ext uri="{BB962C8B-B14F-4D97-AF65-F5344CB8AC3E}">
        <p14:creationId xmlns:p14="http://schemas.microsoft.com/office/powerpoint/2010/main" val="3649826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7/11/19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7/11/19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7/11/19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7/11/19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7/11/19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7/11/19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7/11/19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7/11/19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7/11/19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7/11/19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7/11/19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7/11/19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png"/><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5.m4a"/><Relationship Id="rId7" Type="http://schemas.openxmlformats.org/officeDocument/2006/relationships/image" Target="../media/image12.tiff"/><Relationship Id="rId2" Type="http://schemas.microsoft.com/office/2007/relationships/media" Target="../media/media15.m4a"/><Relationship Id="rId1" Type="http://schemas.openxmlformats.org/officeDocument/2006/relationships/tags" Target="../tags/tag5.xml"/><Relationship Id="rId6" Type="http://schemas.openxmlformats.org/officeDocument/2006/relationships/hyperlink" Target="http://uoft.me/imcbd" TargetMode="External"/><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1.png"/><Relationship Id="rId2" Type="http://schemas.microsoft.com/office/2007/relationships/media" Target="../media/media17.m4a"/><Relationship Id="rId1" Type="http://schemas.openxmlformats.org/officeDocument/2006/relationships/tags" Target="../tags/tag6.xml"/><Relationship Id="rId6" Type="http://schemas.openxmlformats.org/officeDocument/2006/relationships/hyperlink" Target="uoft.me/imcbd" TargetMode="Externa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Layout" Target="../slideLayouts/slideLayout3.xml"/><Relationship Id="rId7" Type="http://schemas.openxmlformats.org/officeDocument/2006/relationships/slide" Target="slide2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slide" Target="slide10.xml"/><Relationship Id="rId5" Type="http://schemas.openxmlformats.org/officeDocument/2006/relationships/slide" Target="slide3.xm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slide" Target="slide44.xml"/></Relationships>
</file>

<file path=ppt/slides/_rels/slide20.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Layout" Target="../slideLayouts/slideLayout3.xml"/><Relationship Id="rId7" Type="http://schemas.openxmlformats.org/officeDocument/2006/relationships/slide" Target="slide3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slide" Target="slide21.xml"/><Relationship Id="rId5" Type="http://schemas.openxmlformats.org/officeDocument/2006/relationships/slide" Target="slide10.xml"/><Relationship Id="rId4" Type="http://schemas.openxmlformats.org/officeDocument/2006/relationships/slide" Target="slide3.xml"/><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22.m4a"/><Relationship Id="rId7" Type="http://schemas.openxmlformats.org/officeDocument/2006/relationships/hyperlink" Target="https://meded.utoronto.ca/medicine/" TargetMode="External"/><Relationship Id="rId2" Type="http://schemas.microsoft.com/office/2007/relationships/media" Target="../media/media22.m4a"/><Relationship Id="rId1" Type="http://schemas.openxmlformats.org/officeDocument/2006/relationships/tags" Target="../tags/tag7.xml"/><Relationship Id="rId6" Type="http://schemas.openxmlformats.org/officeDocument/2006/relationships/image" Target="../media/image16.jpeg"/><Relationship Id="rId5" Type="http://schemas.openxmlformats.org/officeDocument/2006/relationships/notesSlide" Target="../notesSlides/notesSlide16.xml"/><Relationship Id="rId4" Type="http://schemas.openxmlformats.org/officeDocument/2006/relationships/slideLayout" Target="../slideLayouts/slideLayout8.xml"/><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audio" Target="../media/media23.m4a"/><Relationship Id="rId7" Type="http://schemas.openxmlformats.org/officeDocument/2006/relationships/image" Target="../media/image19.png"/><Relationship Id="rId2" Type="http://schemas.microsoft.com/office/2007/relationships/media" Target="../media/media23.m4a"/><Relationship Id="rId1" Type="http://schemas.openxmlformats.org/officeDocument/2006/relationships/tags" Target="../tags/tag8.xml"/><Relationship Id="rId6" Type="http://schemas.openxmlformats.org/officeDocument/2006/relationships/image" Target="../media/image18.tiff"/><Relationship Id="rId5" Type="http://schemas.openxmlformats.org/officeDocument/2006/relationships/notesSlide" Target="../notesSlides/notesSlide17.xml"/><Relationship Id="rId4" Type="http://schemas.openxmlformats.org/officeDocument/2006/relationships/slideLayout" Target="../slideLayouts/slideLayout8.xml"/><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4.m4a"/><Relationship Id="rId7" Type="http://schemas.openxmlformats.org/officeDocument/2006/relationships/image" Target="../media/image22.tiff"/><Relationship Id="rId2" Type="http://schemas.microsoft.com/office/2007/relationships/media" Target="../media/media24.m4a"/><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notesSlide" Target="../notesSlides/notesSlide18.xml"/><Relationship Id="rId4"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pg.postmd.utoronto.ca/" TargetMode="External"/><Relationship Id="rId5" Type="http://schemas.openxmlformats.org/officeDocument/2006/relationships/hyperlink" Target="https://meded.utoronto.ca/medicine/assessments" TargetMode="External"/><Relationship Id="rId4" Type="http://schemas.openxmlformats.org/officeDocument/2006/relationships/image" Target="../media/image23.tif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24.tif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1.png"/><Relationship Id="rId2" Type="http://schemas.microsoft.com/office/2007/relationships/media" Target="../media/media28.m4a"/><Relationship Id="rId1" Type="http://schemas.openxmlformats.org/officeDocument/2006/relationships/tags" Target="../tags/tag10.xml"/><Relationship Id="rId6" Type="http://schemas.openxmlformats.org/officeDocument/2006/relationships/image" Target="../media/image27.png"/><Relationship Id="rId5" Type="http://schemas.openxmlformats.org/officeDocument/2006/relationships/image" Target="../media/image26.tiff"/><Relationship Id="rId4"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Layout" Target="../slideLayouts/slideLayout3.xml"/><Relationship Id="rId7" Type="http://schemas.openxmlformats.org/officeDocument/2006/relationships/slide" Target="slide3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slide" Target="slide21.xml"/><Relationship Id="rId5" Type="http://schemas.openxmlformats.org/officeDocument/2006/relationships/slide" Target="slide10.xml"/><Relationship Id="rId4" Type="http://schemas.openxmlformats.org/officeDocument/2006/relationships/slide" Target="slide3.xml"/><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35.png"/><Relationship Id="rId4" Type="http://schemas.openxmlformats.org/officeDocument/2006/relationships/hyperlink" Target="http://www.deptmedicine.utoronto.ca/sites/default/files/Resident%20Primer%20-%20Transition%20to%20Discipline.pdf"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png"/><Relationship Id="rId5" Type="http://schemas.openxmlformats.org/officeDocument/2006/relationships/hyperlink" Target="http://uoft.me/imcbd" TargetMode="Externa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hyperlink" Target="http://uoft.me/imcbd" TargetMode="Externa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png"/><Relationship Id="rId5" Type="http://schemas.openxmlformats.org/officeDocument/2006/relationships/hyperlink" Target="http://uoft.me/imcbd" TargetMode="Externa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Layout" Target="../slideLayouts/slideLayout3.xml"/><Relationship Id="rId7" Type="http://schemas.openxmlformats.org/officeDocument/2006/relationships/slide" Target="slide36.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slide" Target="slide21.xml"/><Relationship Id="rId5" Type="http://schemas.openxmlformats.org/officeDocument/2006/relationships/slide" Target="slide10.xml"/><Relationship Id="rId4" Type="http://schemas.openxmlformats.org/officeDocument/2006/relationships/slide" Target="slide3.xml"/><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hyperlink" Target="mailto:jeannette.goguen@utoronto.ca" TargetMode="External"/><Relationship Id="rId5" Type="http://schemas.openxmlformats.org/officeDocument/2006/relationships/hyperlink" Target="mailto:im.cbd@utoronto.ca" TargetMode="External"/><Relationship Id="rId4" Type="http://schemas.openxmlformats.org/officeDocument/2006/relationships/image" Target="../media/image40.tiff"/></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5.m4a"/><Relationship Id="rId7" Type="http://schemas.openxmlformats.org/officeDocument/2006/relationships/diagramLayout" Target="../diagrams/layout1.xml"/><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diagramData" Target="../diagrams/data1.xml"/><Relationship Id="rId11" Type="http://schemas.openxmlformats.org/officeDocument/2006/relationships/image" Target="../media/image1.png"/><Relationship Id="rId5" Type="http://schemas.openxmlformats.org/officeDocument/2006/relationships/notesSlide" Target="../notesSlides/notesSlide3.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tiff"/><Relationship Id="rId5" Type="http://schemas.openxmlformats.org/officeDocument/2006/relationships/image" Target="../media/image2.tiff"/><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8.m4a"/><Relationship Id="rId7" Type="http://schemas.openxmlformats.org/officeDocument/2006/relationships/diagramLayout" Target="../diagrams/layout2.xml"/><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diagramData" Target="../diagrams/data2.xml"/><Relationship Id="rId11" Type="http://schemas.openxmlformats.org/officeDocument/2006/relationships/image" Target="../media/image1.png"/><Relationship Id="rId5" Type="http://schemas.openxmlformats.org/officeDocument/2006/relationships/notesSlide" Target="../notesSlides/notesSlide6.xml"/><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Layout" Target="../slideLayouts/slideLayout3.xml"/><Relationship Id="rId7" Type="http://schemas.openxmlformats.org/officeDocument/2006/relationships/slide" Target="slide3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21.xml"/><Relationship Id="rId5" Type="http://schemas.openxmlformats.org/officeDocument/2006/relationships/slide" Target="slide10.xml"/><Relationship Id="rId4" Type="http://schemas.openxmlformats.org/officeDocument/2006/relationships/slide" Target="slide3.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D530-1314-6746-9242-89900B0CAB5D}"/>
              </a:ext>
            </a:extLst>
          </p:cNvPr>
          <p:cNvSpPr>
            <a:spLocks noGrp="1"/>
          </p:cNvSpPr>
          <p:nvPr>
            <p:ph type="ctrTitle"/>
          </p:nvPr>
        </p:nvSpPr>
        <p:spPr/>
        <p:txBody>
          <a:bodyPr>
            <a:normAutofit fontScale="90000"/>
          </a:bodyPr>
          <a:lstStyle/>
          <a:p>
            <a:r>
              <a:rPr lang="en-US" dirty="0">
                <a:solidFill>
                  <a:srgbClr val="FFC000"/>
                </a:solidFill>
              </a:rPr>
              <a:t>CBD</a:t>
            </a:r>
            <a:r>
              <a:rPr lang="en-US" dirty="0"/>
              <a:t> – </a:t>
            </a:r>
            <a:br>
              <a:rPr lang="en-US" dirty="0"/>
            </a:br>
            <a:r>
              <a:rPr lang="en-US" dirty="0"/>
              <a:t>What </a:t>
            </a:r>
            <a:r>
              <a:rPr lang="en-US" dirty="0">
                <a:solidFill>
                  <a:srgbClr val="FFFF00"/>
                </a:solidFill>
              </a:rPr>
              <a:t>Faculty</a:t>
            </a:r>
            <a:r>
              <a:rPr lang="en-US" dirty="0"/>
              <a:t> need to know for </a:t>
            </a:r>
            <a:r>
              <a:rPr lang="en-US" dirty="0">
                <a:solidFill>
                  <a:srgbClr val="FFFF00"/>
                </a:solidFill>
              </a:rPr>
              <a:t>Internal Medicine</a:t>
            </a:r>
          </a:p>
        </p:txBody>
      </p:sp>
      <p:sp>
        <p:nvSpPr>
          <p:cNvPr id="3" name="Subtitle 2">
            <a:extLst>
              <a:ext uri="{FF2B5EF4-FFF2-40B4-BE49-F238E27FC236}">
                <a16:creationId xmlns:a16="http://schemas.microsoft.com/office/drawing/2014/main" id="{85FC7CC4-A532-BE45-876F-4FDF2ABD04E6}"/>
              </a:ext>
            </a:extLst>
          </p:cNvPr>
          <p:cNvSpPr>
            <a:spLocks noGrp="1"/>
          </p:cNvSpPr>
          <p:nvPr>
            <p:ph type="subTitle" idx="1"/>
          </p:nvPr>
        </p:nvSpPr>
        <p:spPr/>
        <p:txBody>
          <a:bodyPr>
            <a:normAutofit fontScale="77500" lnSpcReduction="20000"/>
          </a:bodyPr>
          <a:lstStyle/>
          <a:p>
            <a:r>
              <a:rPr lang="en-US" sz="3000" dirty="0"/>
              <a:t>Jeannette Goguen, IM  Program Director 2019-2020</a:t>
            </a:r>
          </a:p>
          <a:p>
            <a:r>
              <a:rPr lang="en-US" dirty="0" err="1"/>
              <a:t>Slideset</a:t>
            </a:r>
            <a:r>
              <a:rPr lang="en-US" dirty="0"/>
              <a:t> originally created by Nicky Kraus, Lindsay Melvin and </a:t>
            </a:r>
            <a:r>
              <a:rPr lang="en-US" dirty="0" err="1"/>
              <a:t>Rupal</a:t>
            </a:r>
            <a:r>
              <a:rPr lang="en-US" dirty="0"/>
              <a:t> Shah  2018</a:t>
            </a:r>
          </a:p>
          <a:p>
            <a:endParaRPr lang="en-US" dirty="0"/>
          </a:p>
        </p:txBody>
      </p:sp>
      <p:pic>
        <p:nvPicPr>
          <p:cNvPr id="4" name="Audio 3">
            <a:hlinkClick r:id="" action="ppaction://media"/>
            <a:extLst>
              <a:ext uri="{FF2B5EF4-FFF2-40B4-BE49-F238E27FC236}">
                <a16:creationId xmlns:a16="http://schemas.microsoft.com/office/drawing/2014/main" id="{8E180EFE-F8CD-8C45-986B-0B5E218312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81048276"/>
      </p:ext>
    </p:extLst>
  </p:cSld>
  <p:clrMapOvr>
    <a:masterClrMapping/>
  </p:clrMapOvr>
  <mc:AlternateContent xmlns:mc="http://schemas.openxmlformats.org/markup-compatibility/2006">
    <mc:Choice xmlns:p14="http://schemas.microsoft.com/office/powerpoint/2010/main" Requires="p14">
      <p:transition spd="slow" p14:dur="2000" advTm="12179"/>
    </mc:Choice>
    <mc:Fallback>
      <p:transition spd="slow" advTm="12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5C29-F0A8-1046-94FD-BEF571E9A7DC}"/>
              </a:ext>
            </a:extLst>
          </p:cNvPr>
          <p:cNvSpPr>
            <a:spLocks noGrp="1"/>
          </p:cNvSpPr>
          <p:nvPr>
            <p:ph type="title"/>
          </p:nvPr>
        </p:nvSpPr>
        <p:spPr/>
        <p:txBody>
          <a:bodyPr/>
          <a:lstStyle/>
          <a:p>
            <a:r>
              <a:rPr lang="en-US" dirty="0"/>
              <a:t>Selecting  EPAs: </a:t>
            </a:r>
            <a:br>
              <a:rPr lang="en-US" dirty="0"/>
            </a:br>
            <a:r>
              <a:rPr lang="en-US" dirty="0"/>
              <a:t>Which stage is the resident at now?</a:t>
            </a:r>
          </a:p>
        </p:txBody>
      </p:sp>
      <p:sp>
        <p:nvSpPr>
          <p:cNvPr id="3" name="Text Placeholder 2">
            <a:extLst>
              <a:ext uri="{FF2B5EF4-FFF2-40B4-BE49-F238E27FC236}">
                <a16:creationId xmlns:a16="http://schemas.microsoft.com/office/drawing/2014/main" id="{F5160C7B-D0E5-5048-8DE6-1FA259F7F79B}"/>
              </a:ext>
            </a:extLst>
          </p:cNvPr>
          <p:cNvSpPr>
            <a:spLocks noGrp="1"/>
          </p:cNvSpPr>
          <p:nvPr>
            <p:ph type="body" idx="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65AEF17A-6A88-D649-8794-4ABD8F3D95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50716877"/>
      </p:ext>
    </p:extLst>
  </p:cSld>
  <p:clrMapOvr>
    <a:masterClrMapping/>
  </p:clrMapOvr>
  <mc:AlternateContent xmlns:mc="http://schemas.openxmlformats.org/markup-compatibility/2006">
    <mc:Choice xmlns:p14="http://schemas.microsoft.com/office/powerpoint/2010/main" Requires="p14">
      <p:transition spd="slow" p14:dur="2000" advTm="3090"/>
    </mc:Choice>
    <mc:Fallback>
      <p:transition spd="slow" advTm="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E1CD-6A4A-AB4F-8A57-9ACC20242B40}"/>
              </a:ext>
            </a:extLst>
          </p:cNvPr>
          <p:cNvSpPr>
            <a:spLocks noGrp="1"/>
          </p:cNvSpPr>
          <p:nvPr>
            <p:ph type="title"/>
          </p:nvPr>
        </p:nvSpPr>
        <p:spPr/>
        <p:txBody>
          <a:bodyPr/>
          <a:lstStyle/>
          <a:p>
            <a:r>
              <a:rPr lang="en-US" dirty="0"/>
              <a:t>Which stage?</a:t>
            </a:r>
          </a:p>
        </p:txBody>
      </p:sp>
      <p:pic>
        <p:nvPicPr>
          <p:cNvPr id="13" name="Content Placeholder 12">
            <a:extLst>
              <a:ext uri="{FF2B5EF4-FFF2-40B4-BE49-F238E27FC236}">
                <a16:creationId xmlns:a16="http://schemas.microsoft.com/office/drawing/2014/main" id="{2ED18027-4525-6B4D-ACA8-9E2720801A65}"/>
              </a:ext>
            </a:extLst>
          </p:cNvPr>
          <p:cNvPicPr>
            <a:picLocks noGrp="1" noChangeAspect="1"/>
          </p:cNvPicPr>
          <p:nvPr>
            <p:ph idx="1"/>
          </p:nvPr>
        </p:nvPicPr>
        <p:blipFill rotWithShape="1">
          <a:blip r:embed="rId6"/>
          <a:srcRect l="2101" t="2091" r="2665" b="2041"/>
          <a:stretch/>
        </p:blipFill>
        <p:spPr>
          <a:xfrm>
            <a:off x="4865323" y="787790"/>
            <a:ext cx="5235280" cy="5373859"/>
          </a:xfrm>
        </p:spPr>
      </p:pic>
      <p:sp>
        <p:nvSpPr>
          <p:cNvPr id="14" name="TextBox 13">
            <a:extLst>
              <a:ext uri="{FF2B5EF4-FFF2-40B4-BE49-F238E27FC236}">
                <a16:creationId xmlns:a16="http://schemas.microsoft.com/office/drawing/2014/main" id="{52C9CAE5-D41A-FC4B-8B6F-5137FA74D076}"/>
              </a:ext>
            </a:extLst>
          </p:cNvPr>
          <p:cNvSpPr txBox="1"/>
          <p:nvPr/>
        </p:nvSpPr>
        <p:spPr>
          <a:xfrm>
            <a:off x="4192172" y="4817424"/>
            <a:ext cx="1773598" cy="338554"/>
          </a:xfrm>
          <a:prstGeom prst="rect">
            <a:avLst/>
          </a:prstGeom>
          <a:noFill/>
          <a:ln>
            <a:noFill/>
          </a:ln>
        </p:spPr>
        <p:txBody>
          <a:bodyPr wrap="square" rtlCol="0">
            <a:spAutoFit/>
          </a:bodyPr>
          <a:lstStyle/>
          <a:p>
            <a:pPr lvl="0" algn="ctr"/>
            <a:r>
              <a:rPr lang="en-CA" sz="1600" dirty="0"/>
              <a:t>PGY1 (Blocks 1 -4)</a:t>
            </a:r>
          </a:p>
        </p:txBody>
      </p:sp>
      <p:sp>
        <p:nvSpPr>
          <p:cNvPr id="15" name="Right Arrow 14">
            <a:extLst>
              <a:ext uri="{FF2B5EF4-FFF2-40B4-BE49-F238E27FC236}">
                <a16:creationId xmlns:a16="http://schemas.microsoft.com/office/drawing/2014/main" id="{49406088-EBB9-8C44-9D4A-E34B9F23BF6E}"/>
              </a:ext>
            </a:extLst>
          </p:cNvPr>
          <p:cNvSpPr/>
          <p:nvPr/>
        </p:nvSpPr>
        <p:spPr>
          <a:xfrm>
            <a:off x="5965769" y="4867615"/>
            <a:ext cx="512619" cy="22167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41915B5-DC7C-EF43-9008-ED39DE834005}"/>
              </a:ext>
            </a:extLst>
          </p:cNvPr>
          <p:cNvSpPr txBox="1"/>
          <p:nvPr/>
        </p:nvSpPr>
        <p:spPr>
          <a:xfrm>
            <a:off x="4192172" y="3928814"/>
            <a:ext cx="1391428" cy="338554"/>
          </a:xfrm>
          <a:prstGeom prst="rect">
            <a:avLst/>
          </a:prstGeom>
          <a:noFill/>
          <a:ln>
            <a:noFill/>
          </a:ln>
        </p:spPr>
        <p:txBody>
          <a:bodyPr wrap="square" rtlCol="0">
            <a:spAutoFit/>
          </a:bodyPr>
          <a:lstStyle/>
          <a:p>
            <a:pPr lvl="0" algn="ctr"/>
            <a:r>
              <a:rPr lang="en-CA" sz="1600" dirty="0"/>
              <a:t>PGY2 – PGY3</a:t>
            </a:r>
          </a:p>
        </p:txBody>
      </p:sp>
      <p:sp>
        <p:nvSpPr>
          <p:cNvPr id="17" name="Right Arrow 16">
            <a:extLst>
              <a:ext uri="{FF2B5EF4-FFF2-40B4-BE49-F238E27FC236}">
                <a16:creationId xmlns:a16="http://schemas.microsoft.com/office/drawing/2014/main" id="{3080A362-F8CC-3E45-B39C-CD0C468EB8E2}"/>
              </a:ext>
            </a:extLst>
          </p:cNvPr>
          <p:cNvSpPr/>
          <p:nvPr/>
        </p:nvSpPr>
        <p:spPr>
          <a:xfrm>
            <a:off x="5583599" y="3979005"/>
            <a:ext cx="512619" cy="22167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512C715-D418-B642-BBBC-20C23CAB1944}"/>
              </a:ext>
            </a:extLst>
          </p:cNvPr>
          <p:cNvSpPr txBox="1"/>
          <p:nvPr/>
        </p:nvSpPr>
        <p:spPr>
          <a:xfrm>
            <a:off x="9125491" y="3734111"/>
            <a:ext cx="2367814" cy="1077218"/>
          </a:xfrm>
          <a:prstGeom prst="rect">
            <a:avLst/>
          </a:prstGeom>
          <a:noFill/>
          <a:ln>
            <a:noFill/>
          </a:ln>
        </p:spPr>
        <p:txBody>
          <a:bodyPr wrap="square" rtlCol="0">
            <a:spAutoFit/>
          </a:bodyPr>
          <a:lstStyle/>
          <a:p>
            <a:pPr lvl="0"/>
            <a:r>
              <a:rPr lang="en-CA" sz="1600" dirty="0"/>
              <a:t>* We will review which EPA-based assessments should be completed on CTU for PGY1-PGY3</a:t>
            </a:r>
            <a:r>
              <a:rPr lang="en-CA" sz="1600"/>
              <a:t>,  </a:t>
            </a:r>
            <a:endParaRPr lang="en-CA" sz="1600" dirty="0"/>
          </a:p>
        </p:txBody>
      </p:sp>
      <p:sp>
        <p:nvSpPr>
          <p:cNvPr id="9" name="TextBox 8">
            <a:extLst>
              <a:ext uri="{FF2B5EF4-FFF2-40B4-BE49-F238E27FC236}">
                <a16:creationId xmlns:a16="http://schemas.microsoft.com/office/drawing/2014/main" id="{29AFA0C4-8E3F-6E46-BA46-5200203DAB8B}"/>
              </a:ext>
            </a:extLst>
          </p:cNvPr>
          <p:cNvSpPr txBox="1"/>
          <p:nvPr/>
        </p:nvSpPr>
        <p:spPr>
          <a:xfrm>
            <a:off x="3994052" y="4375464"/>
            <a:ext cx="1773598" cy="338554"/>
          </a:xfrm>
          <a:prstGeom prst="rect">
            <a:avLst/>
          </a:prstGeom>
          <a:noFill/>
          <a:ln>
            <a:noFill/>
          </a:ln>
        </p:spPr>
        <p:txBody>
          <a:bodyPr wrap="square" rtlCol="0">
            <a:spAutoFit/>
          </a:bodyPr>
          <a:lstStyle/>
          <a:p>
            <a:pPr lvl="0" algn="ctr"/>
            <a:r>
              <a:rPr lang="en-CA" sz="1600" dirty="0"/>
              <a:t>PGY1 (Blocks 5-13)</a:t>
            </a:r>
          </a:p>
        </p:txBody>
      </p:sp>
      <p:sp>
        <p:nvSpPr>
          <p:cNvPr id="10" name="Right Arrow 9">
            <a:extLst>
              <a:ext uri="{FF2B5EF4-FFF2-40B4-BE49-F238E27FC236}">
                <a16:creationId xmlns:a16="http://schemas.microsoft.com/office/drawing/2014/main" id="{61D06064-224B-464D-919F-8F5856722840}"/>
              </a:ext>
            </a:extLst>
          </p:cNvPr>
          <p:cNvSpPr/>
          <p:nvPr/>
        </p:nvSpPr>
        <p:spPr>
          <a:xfrm>
            <a:off x="5767649" y="4425655"/>
            <a:ext cx="512619" cy="22167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D2158B31-DFB4-CA47-A8D3-8EBF3A96726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503735093"/>
      </p:ext>
    </p:extLst>
  </p:cSld>
  <p:clrMapOvr>
    <a:masterClrMapping/>
  </p:clrMapOvr>
  <mc:AlternateContent xmlns:mc="http://schemas.openxmlformats.org/markup-compatibility/2006">
    <mc:Choice xmlns:p14="http://schemas.microsoft.com/office/powerpoint/2010/main" Requires="p14">
      <p:transition spd="slow" p14:dur="2000" advTm="27080"/>
    </mc:Choice>
    <mc:Fallback>
      <p:transition spd="slow" advTm="27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14" grpId="0"/>
      <p:bldP spid="15" grpId="0" animBg="1"/>
      <p:bldP spid="16" grpId="0"/>
      <p:bldP spid="17" grpId="0" animBg="1"/>
      <p:bldP spid="18" grpId="0"/>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A66F8-5A52-9C44-8F72-5BC29371E302}"/>
              </a:ext>
            </a:extLst>
          </p:cNvPr>
          <p:cNvSpPr>
            <a:spLocks noGrp="1"/>
          </p:cNvSpPr>
          <p:nvPr>
            <p:ph type="title"/>
          </p:nvPr>
        </p:nvSpPr>
        <p:spPr/>
        <p:txBody>
          <a:bodyPr/>
          <a:lstStyle/>
          <a:p>
            <a:r>
              <a:rPr lang="en-US" dirty="0"/>
              <a:t>Which stage?</a:t>
            </a:r>
            <a:br>
              <a:rPr lang="en-US" dirty="0"/>
            </a:br>
            <a:r>
              <a:rPr lang="en-US" dirty="0"/>
              <a:t>PG1s : TTD</a:t>
            </a:r>
          </a:p>
        </p:txBody>
      </p:sp>
      <p:pic>
        <p:nvPicPr>
          <p:cNvPr id="3" name="Picture 2">
            <a:extLst>
              <a:ext uri="{FF2B5EF4-FFF2-40B4-BE49-F238E27FC236}">
                <a16:creationId xmlns:a16="http://schemas.microsoft.com/office/drawing/2014/main" id="{ADE533E6-92C6-874E-82F3-FDD5812D91EA}"/>
              </a:ext>
            </a:extLst>
          </p:cNvPr>
          <p:cNvPicPr>
            <a:picLocks noChangeAspect="1"/>
          </p:cNvPicPr>
          <p:nvPr/>
        </p:nvPicPr>
        <p:blipFill>
          <a:blip r:embed="rId5"/>
          <a:stretch>
            <a:fillRect/>
          </a:stretch>
        </p:blipFill>
        <p:spPr>
          <a:xfrm>
            <a:off x="3200401" y="541041"/>
            <a:ext cx="8879370" cy="5751270"/>
          </a:xfrm>
          <a:prstGeom prst="rect">
            <a:avLst/>
          </a:prstGeom>
        </p:spPr>
      </p:pic>
      <p:pic>
        <p:nvPicPr>
          <p:cNvPr id="4" name="Audio 3">
            <a:hlinkClick r:id="" action="ppaction://media"/>
            <a:extLst>
              <a:ext uri="{FF2B5EF4-FFF2-40B4-BE49-F238E27FC236}">
                <a16:creationId xmlns:a16="http://schemas.microsoft.com/office/drawing/2014/main" id="{08B4BBD1-AF4F-7A4E-9489-A65AF47EBB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80814385"/>
      </p:ext>
    </p:extLst>
  </p:cSld>
  <p:clrMapOvr>
    <a:masterClrMapping/>
  </p:clrMapOvr>
  <mc:AlternateContent xmlns:mc="http://schemas.openxmlformats.org/markup-compatibility/2006">
    <mc:Choice xmlns:p14="http://schemas.microsoft.com/office/powerpoint/2010/main" Requires="p14">
      <p:transition spd="slow" p14:dur="2000" advTm="41632"/>
    </mc:Choice>
    <mc:Fallback>
      <p:transition spd="slow" advTm="41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A66F8-5A52-9C44-8F72-5BC29371E302}"/>
              </a:ext>
            </a:extLst>
          </p:cNvPr>
          <p:cNvSpPr>
            <a:spLocks noGrp="1"/>
          </p:cNvSpPr>
          <p:nvPr>
            <p:ph type="title"/>
          </p:nvPr>
        </p:nvSpPr>
        <p:spPr/>
        <p:txBody>
          <a:bodyPr/>
          <a:lstStyle/>
          <a:p>
            <a:r>
              <a:rPr lang="en-US" dirty="0"/>
              <a:t>Which stage?</a:t>
            </a:r>
            <a:br>
              <a:rPr lang="en-US" dirty="0"/>
            </a:br>
            <a:r>
              <a:rPr lang="en-US" dirty="0"/>
              <a:t>PG1s : FOD</a:t>
            </a:r>
          </a:p>
        </p:txBody>
      </p:sp>
      <p:pic>
        <p:nvPicPr>
          <p:cNvPr id="4" name="Picture 3">
            <a:extLst>
              <a:ext uri="{FF2B5EF4-FFF2-40B4-BE49-F238E27FC236}">
                <a16:creationId xmlns:a16="http://schemas.microsoft.com/office/drawing/2014/main" id="{320C309D-3538-AC4D-B01B-39D5840EE8C5}"/>
              </a:ext>
            </a:extLst>
          </p:cNvPr>
          <p:cNvPicPr>
            <a:picLocks noChangeAspect="1"/>
          </p:cNvPicPr>
          <p:nvPr/>
        </p:nvPicPr>
        <p:blipFill>
          <a:blip r:embed="rId5"/>
          <a:stretch>
            <a:fillRect/>
          </a:stretch>
        </p:blipFill>
        <p:spPr>
          <a:xfrm>
            <a:off x="3559748" y="-99408"/>
            <a:ext cx="7218179" cy="7047671"/>
          </a:xfrm>
          <a:prstGeom prst="rect">
            <a:avLst/>
          </a:prstGeom>
        </p:spPr>
      </p:pic>
      <p:pic>
        <p:nvPicPr>
          <p:cNvPr id="3" name="Audio 2">
            <a:hlinkClick r:id="" action="ppaction://media"/>
            <a:extLst>
              <a:ext uri="{FF2B5EF4-FFF2-40B4-BE49-F238E27FC236}">
                <a16:creationId xmlns:a16="http://schemas.microsoft.com/office/drawing/2014/main" id="{E99196AB-4989-CA41-B73D-8C61C1C58B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96933515"/>
      </p:ext>
    </p:extLst>
  </p:cSld>
  <p:clrMapOvr>
    <a:masterClrMapping/>
  </p:clrMapOvr>
  <mc:AlternateContent xmlns:mc="http://schemas.openxmlformats.org/markup-compatibility/2006">
    <mc:Choice xmlns:p14="http://schemas.microsoft.com/office/powerpoint/2010/main" Requires="p14">
      <p:transition spd="slow" p14:dur="2000" advTm="29735"/>
    </mc:Choice>
    <mc:Fallback>
      <p:transition spd="slow" advTm="29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A66F8-5A52-9C44-8F72-5BC29371E302}"/>
              </a:ext>
            </a:extLst>
          </p:cNvPr>
          <p:cNvSpPr>
            <a:spLocks noGrp="1"/>
          </p:cNvSpPr>
          <p:nvPr>
            <p:ph type="title"/>
          </p:nvPr>
        </p:nvSpPr>
        <p:spPr/>
        <p:txBody>
          <a:bodyPr/>
          <a:lstStyle/>
          <a:p>
            <a:r>
              <a:rPr lang="en-US" dirty="0"/>
              <a:t>Which stage?</a:t>
            </a:r>
            <a:br>
              <a:rPr lang="en-US" dirty="0"/>
            </a:br>
            <a:r>
              <a:rPr lang="en-US" dirty="0"/>
              <a:t>PGY2s, 3s COD</a:t>
            </a:r>
          </a:p>
        </p:txBody>
      </p:sp>
      <p:sp>
        <p:nvSpPr>
          <p:cNvPr id="10" name="Content Placeholder 2">
            <a:extLst>
              <a:ext uri="{FF2B5EF4-FFF2-40B4-BE49-F238E27FC236}">
                <a16:creationId xmlns:a16="http://schemas.microsoft.com/office/drawing/2014/main" id="{2E228BC7-0019-6D4F-882E-1E9215AAEE67}"/>
              </a:ext>
            </a:extLst>
          </p:cNvPr>
          <p:cNvSpPr txBox="1">
            <a:spLocks/>
          </p:cNvSpPr>
          <p:nvPr/>
        </p:nvSpPr>
        <p:spPr>
          <a:xfrm>
            <a:off x="5071636" y="6558995"/>
            <a:ext cx="5615946" cy="299005"/>
          </a:xfrm>
          <a:prstGeom prst="rect">
            <a:avLst/>
          </a:prstGeom>
        </p:spPr>
        <p:txBody>
          <a:bodyPr vert="horz" lIns="91440" tIns="45720" rIns="91440" bIns="45720" rtlCol="0" anchor="ctr">
            <a:normAutofit fontScale="925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1400" dirty="0"/>
              <a:t>*** Please review the FOD Resident Primer sent by Dr. Goguen for details!</a:t>
            </a:r>
          </a:p>
        </p:txBody>
      </p:sp>
      <p:pic>
        <p:nvPicPr>
          <p:cNvPr id="4" name="Picture 3">
            <a:extLst>
              <a:ext uri="{FF2B5EF4-FFF2-40B4-BE49-F238E27FC236}">
                <a16:creationId xmlns:a16="http://schemas.microsoft.com/office/drawing/2014/main" id="{FC93751E-B38B-9A4F-A525-54BA6D3708E0}"/>
              </a:ext>
            </a:extLst>
          </p:cNvPr>
          <p:cNvPicPr>
            <a:picLocks noChangeAspect="1"/>
          </p:cNvPicPr>
          <p:nvPr/>
        </p:nvPicPr>
        <p:blipFill>
          <a:blip r:embed="rId5"/>
          <a:stretch>
            <a:fillRect/>
          </a:stretch>
        </p:blipFill>
        <p:spPr>
          <a:xfrm>
            <a:off x="3727450" y="0"/>
            <a:ext cx="7431330" cy="7373834"/>
          </a:xfrm>
          <a:prstGeom prst="rect">
            <a:avLst/>
          </a:prstGeom>
        </p:spPr>
      </p:pic>
      <p:pic>
        <p:nvPicPr>
          <p:cNvPr id="3" name="Audio 2">
            <a:hlinkClick r:id="" action="ppaction://media"/>
            <a:extLst>
              <a:ext uri="{FF2B5EF4-FFF2-40B4-BE49-F238E27FC236}">
                <a16:creationId xmlns:a16="http://schemas.microsoft.com/office/drawing/2014/main" id="{229BADE6-0D1D-D043-ADDC-2158F9BEE9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78335481"/>
      </p:ext>
    </p:extLst>
  </p:cSld>
  <p:clrMapOvr>
    <a:masterClrMapping/>
  </p:clrMapOvr>
  <mc:AlternateContent xmlns:mc="http://schemas.openxmlformats.org/markup-compatibility/2006">
    <mc:Choice xmlns:p14="http://schemas.microsoft.com/office/powerpoint/2010/main" Requires="p14">
      <p:transition spd="slow" p14:dur="2000" advTm="26536"/>
    </mc:Choice>
    <mc:Fallback>
      <p:transition spd="slow" advTm="26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D22E8C-C313-C24E-BA83-598EA43FA0BC}"/>
              </a:ext>
            </a:extLst>
          </p:cNvPr>
          <p:cNvSpPr>
            <a:spLocks noGrp="1"/>
          </p:cNvSpPr>
          <p:nvPr>
            <p:ph type="title"/>
          </p:nvPr>
        </p:nvSpPr>
        <p:spPr>
          <a:xfrm>
            <a:off x="123396" y="1332030"/>
            <a:ext cx="1565888" cy="4601183"/>
          </a:xfrm>
        </p:spPr>
        <p:txBody>
          <a:bodyPr/>
          <a:lstStyle/>
          <a:p>
            <a:r>
              <a:rPr lang="en-US" dirty="0"/>
              <a:t>Which </a:t>
            </a:r>
            <a:br>
              <a:rPr lang="en-US" dirty="0"/>
            </a:br>
            <a:r>
              <a:rPr lang="en-US" dirty="0"/>
              <a:t>EPA </a:t>
            </a:r>
            <a:br>
              <a:rPr lang="en-US" dirty="0"/>
            </a:br>
            <a:r>
              <a:rPr lang="en-US" dirty="0"/>
              <a:t>to do?</a:t>
            </a:r>
            <a:br>
              <a:rPr lang="en-US" dirty="0"/>
            </a:br>
            <a:r>
              <a:rPr lang="en-US" sz="2400" dirty="0">
                <a:solidFill>
                  <a:srgbClr val="001948"/>
                </a:solidFill>
                <a:hlinkClick r:id="rId6">
                  <a:extLst>
                    <a:ext uri="{A12FA001-AC4F-418D-AE19-62706E023703}">
                      <ahyp:hlinkClr xmlns:ahyp="http://schemas.microsoft.com/office/drawing/2018/hyperlinkcolor" val="tx"/>
                    </a:ext>
                  </a:extLst>
                </a:hlinkClick>
              </a:rPr>
              <a:t>http://uoft.me/imcbd</a:t>
            </a:r>
            <a:endParaRPr lang="en-US" sz="2400" dirty="0">
              <a:solidFill>
                <a:srgbClr val="001948"/>
              </a:solidFill>
            </a:endParaRPr>
          </a:p>
        </p:txBody>
      </p:sp>
      <p:sp>
        <p:nvSpPr>
          <p:cNvPr id="8" name="Content Placeholder 7">
            <a:extLst>
              <a:ext uri="{FF2B5EF4-FFF2-40B4-BE49-F238E27FC236}">
                <a16:creationId xmlns:a16="http://schemas.microsoft.com/office/drawing/2014/main" id="{5843B8C4-6159-5C40-93DB-12B6265CA713}"/>
              </a:ext>
            </a:extLst>
          </p:cNvPr>
          <p:cNvSpPr>
            <a:spLocks noGrp="1"/>
          </p:cNvSpPr>
          <p:nvPr>
            <p:ph idx="1"/>
          </p:nvPr>
        </p:nvSpPr>
        <p:spPr>
          <a:xfrm>
            <a:off x="5731729" y="6075477"/>
            <a:ext cx="6369803" cy="1069242"/>
          </a:xfrm>
        </p:spPr>
        <p:txBody>
          <a:bodyPr/>
          <a:lstStyle/>
          <a:p>
            <a:r>
              <a:rPr lang="en-US" b="1" dirty="0">
                <a:solidFill>
                  <a:srgbClr val="FF0000"/>
                </a:solidFill>
              </a:rPr>
              <a:t>Go to </a:t>
            </a:r>
            <a:r>
              <a:rPr lang="en-US" b="1" dirty="0" err="1">
                <a:solidFill>
                  <a:srgbClr val="FF0000"/>
                </a:solidFill>
              </a:rPr>
              <a:t>uoft.me</a:t>
            </a:r>
            <a:r>
              <a:rPr lang="en-US" b="1" dirty="0">
                <a:solidFill>
                  <a:srgbClr val="FF0000"/>
                </a:solidFill>
              </a:rPr>
              <a:t>/</a:t>
            </a:r>
            <a:r>
              <a:rPr lang="en-US" b="1" dirty="0" err="1">
                <a:solidFill>
                  <a:srgbClr val="FF0000"/>
                </a:solidFill>
              </a:rPr>
              <a:t>imcbd</a:t>
            </a:r>
            <a:r>
              <a:rPr lang="en-US" b="1" dirty="0">
                <a:solidFill>
                  <a:srgbClr val="FF0000"/>
                </a:solidFill>
              </a:rPr>
              <a:t> and find your rotation cards</a:t>
            </a:r>
          </a:p>
          <a:p>
            <a:endParaRPr lang="en-US" dirty="0"/>
          </a:p>
        </p:txBody>
      </p:sp>
      <p:cxnSp>
        <p:nvCxnSpPr>
          <p:cNvPr id="12" name="Straight Arrow Connector 11">
            <a:extLst>
              <a:ext uri="{FF2B5EF4-FFF2-40B4-BE49-F238E27FC236}">
                <a16:creationId xmlns:a16="http://schemas.microsoft.com/office/drawing/2014/main" id="{2FDB32CD-B3A5-C64B-A6FE-197B023876A5}"/>
              </a:ext>
            </a:extLst>
          </p:cNvPr>
          <p:cNvCxnSpPr/>
          <p:nvPr/>
        </p:nvCxnSpPr>
        <p:spPr>
          <a:xfrm flipH="1">
            <a:off x="6188110" y="5831443"/>
            <a:ext cx="99748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A5E2D5F-CE99-CE41-A1A4-9A0D9E722D6C}"/>
              </a:ext>
            </a:extLst>
          </p:cNvPr>
          <p:cNvPicPr>
            <a:picLocks noChangeAspect="1"/>
          </p:cNvPicPr>
          <p:nvPr/>
        </p:nvPicPr>
        <p:blipFill>
          <a:blip r:embed="rId7"/>
          <a:stretch>
            <a:fillRect/>
          </a:stretch>
        </p:blipFill>
        <p:spPr>
          <a:xfrm>
            <a:off x="1689284" y="-357633"/>
            <a:ext cx="11117414" cy="6433110"/>
          </a:xfrm>
          <a:prstGeom prst="rect">
            <a:avLst/>
          </a:prstGeom>
        </p:spPr>
      </p:pic>
      <p:cxnSp>
        <p:nvCxnSpPr>
          <p:cNvPr id="4" name="Straight Arrow Connector 3">
            <a:extLst>
              <a:ext uri="{FF2B5EF4-FFF2-40B4-BE49-F238E27FC236}">
                <a16:creationId xmlns:a16="http://schemas.microsoft.com/office/drawing/2014/main" id="{8607F16B-F242-0547-A616-3D71F2E2B186}"/>
              </a:ext>
            </a:extLst>
          </p:cNvPr>
          <p:cNvCxnSpPr>
            <a:cxnSpLocks/>
          </p:cNvCxnSpPr>
          <p:nvPr/>
        </p:nvCxnSpPr>
        <p:spPr>
          <a:xfrm flipH="1">
            <a:off x="3186953" y="5499522"/>
            <a:ext cx="102159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DE3D56-1BFF-B641-8C06-BCDCCAB83CA9}"/>
              </a:ext>
            </a:extLst>
          </p:cNvPr>
          <p:cNvPicPr>
            <a:picLocks noChangeAspect="1"/>
          </p:cNvPicPr>
          <p:nvPr/>
        </p:nvPicPr>
        <p:blipFill>
          <a:blip r:embed="rId8"/>
          <a:stretch>
            <a:fillRect/>
          </a:stretch>
        </p:blipFill>
        <p:spPr>
          <a:xfrm>
            <a:off x="0" y="-166392"/>
            <a:ext cx="12192000" cy="2483395"/>
          </a:xfrm>
          <a:prstGeom prst="rect">
            <a:avLst/>
          </a:prstGeom>
        </p:spPr>
      </p:pic>
      <p:cxnSp>
        <p:nvCxnSpPr>
          <p:cNvPr id="13" name="Straight Arrow Connector 12">
            <a:extLst>
              <a:ext uri="{FF2B5EF4-FFF2-40B4-BE49-F238E27FC236}">
                <a16:creationId xmlns:a16="http://schemas.microsoft.com/office/drawing/2014/main" id="{FD6C5FCD-FD94-4744-B5F2-FC3F805B9074}"/>
              </a:ext>
            </a:extLst>
          </p:cNvPr>
          <p:cNvCxnSpPr>
            <a:cxnSpLocks/>
          </p:cNvCxnSpPr>
          <p:nvPr/>
        </p:nvCxnSpPr>
        <p:spPr>
          <a:xfrm flipH="1">
            <a:off x="5434853" y="3632622"/>
            <a:ext cx="102159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DA0805B-14D0-B245-853A-92AD0F08B981}"/>
              </a:ext>
            </a:extLst>
          </p:cNvPr>
          <p:cNvSpPr txBox="1"/>
          <p:nvPr/>
        </p:nvSpPr>
        <p:spPr>
          <a:xfrm>
            <a:off x="6565900" y="3340100"/>
            <a:ext cx="541373" cy="523220"/>
          </a:xfrm>
          <a:prstGeom prst="rect">
            <a:avLst/>
          </a:prstGeom>
          <a:noFill/>
        </p:spPr>
        <p:txBody>
          <a:bodyPr wrap="square" rtlCol="0">
            <a:spAutoFit/>
          </a:bodyPr>
          <a:lstStyle/>
          <a:p>
            <a:r>
              <a:rPr lang="en-US" sz="2800" dirty="0">
                <a:solidFill>
                  <a:srgbClr val="FF0000"/>
                </a:solidFill>
              </a:rPr>
              <a:t>1</a:t>
            </a:r>
          </a:p>
        </p:txBody>
      </p:sp>
      <p:sp>
        <p:nvSpPr>
          <p:cNvPr id="14" name="TextBox 13">
            <a:extLst>
              <a:ext uri="{FF2B5EF4-FFF2-40B4-BE49-F238E27FC236}">
                <a16:creationId xmlns:a16="http://schemas.microsoft.com/office/drawing/2014/main" id="{5738E50A-4979-9943-9A9C-46D9316D9FA1}"/>
              </a:ext>
            </a:extLst>
          </p:cNvPr>
          <p:cNvSpPr txBox="1"/>
          <p:nvPr/>
        </p:nvSpPr>
        <p:spPr>
          <a:xfrm>
            <a:off x="4318000" y="5245581"/>
            <a:ext cx="404593" cy="523220"/>
          </a:xfrm>
          <a:prstGeom prst="rect">
            <a:avLst/>
          </a:prstGeom>
          <a:noFill/>
        </p:spPr>
        <p:txBody>
          <a:bodyPr wrap="square" rtlCol="0">
            <a:spAutoFit/>
          </a:bodyPr>
          <a:lstStyle/>
          <a:p>
            <a:r>
              <a:rPr lang="en-US" sz="2800" dirty="0">
                <a:solidFill>
                  <a:srgbClr val="FF0000"/>
                </a:solidFill>
              </a:rPr>
              <a:t>2</a:t>
            </a:r>
          </a:p>
        </p:txBody>
      </p:sp>
      <p:pic>
        <p:nvPicPr>
          <p:cNvPr id="3" name="Audio 2">
            <a:hlinkClick r:id="" action="ppaction://media"/>
            <a:extLst>
              <a:ext uri="{FF2B5EF4-FFF2-40B4-BE49-F238E27FC236}">
                <a16:creationId xmlns:a16="http://schemas.microsoft.com/office/drawing/2014/main" id="{9C252F37-4764-B14F-A609-2C87F96C275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702042056"/>
      </p:ext>
    </p:extLst>
  </p:cSld>
  <p:clrMapOvr>
    <a:masterClrMapping/>
  </p:clrMapOvr>
  <mc:AlternateContent xmlns:mc="http://schemas.openxmlformats.org/markup-compatibility/2006">
    <mc:Choice xmlns:p14="http://schemas.microsoft.com/office/powerpoint/2010/main" Requires="p14">
      <p:transition spd="slow" p14:dur="2000" advTm="17775"/>
    </mc:Choice>
    <mc:Fallback>
      <p:transition spd="slow" advTm="17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FE671-CFC1-EC4C-AD7D-4B0B268782C3}"/>
              </a:ext>
            </a:extLst>
          </p:cNvPr>
          <p:cNvSpPr>
            <a:spLocks noGrp="1"/>
          </p:cNvSpPr>
          <p:nvPr>
            <p:ph type="title"/>
          </p:nvPr>
        </p:nvSpPr>
        <p:spPr/>
        <p:txBody>
          <a:bodyPr/>
          <a:lstStyle/>
          <a:p>
            <a:r>
              <a:rPr lang="en-US" dirty="0"/>
              <a:t>But how?</a:t>
            </a:r>
          </a:p>
        </p:txBody>
      </p:sp>
      <p:sp>
        <p:nvSpPr>
          <p:cNvPr id="3" name="Text Placeholder 2">
            <a:extLst>
              <a:ext uri="{FF2B5EF4-FFF2-40B4-BE49-F238E27FC236}">
                <a16:creationId xmlns:a16="http://schemas.microsoft.com/office/drawing/2014/main" id="{B653C3DD-224F-FD46-B611-961AAC2D970B}"/>
              </a:ext>
            </a:extLst>
          </p:cNvPr>
          <p:cNvSpPr>
            <a:spLocks noGrp="1"/>
          </p:cNvSpPr>
          <p:nvPr>
            <p:ph type="body" idx="1"/>
          </p:nvPr>
        </p:nvSpPr>
        <p:spPr/>
        <p:txBody>
          <a:bodyPr/>
          <a:lstStyle/>
          <a:p>
            <a:r>
              <a:rPr lang="en-US" dirty="0"/>
              <a:t>Guidelines to completing EPA assessments</a:t>
            </a:r>
          </a:p>
        </p:txBody>
      </p:sp>
      <p:pic>
        <p:nvPicPr>
          <p:cNvPr id="4" name="Audio 3">
            <a:hlinkClick r:id="" action="ppaction://media"/>
            <a:extLst>
              <a:ext uri="{FF2B5EF4-FFF2-40B4-BE49-F238E27FC236}">
                <a16:creationId xmlns:a16="http://schemas.microsoft.com/office/drawing/2014/main" id="{4AEE1CE7-D097-E645-85F6-6E52CD75E5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90048229"/>
      </p:ext>
    </p:extLst>
  </p:cSld>
  <p:clrMapOvr>
    <a:masterClrMapping/>
  </p:clrMapOvr>
  <mc:AlternateContent xmlns:mc="http://schemas.openxmlformats.org/markup-compatibility/2006">
    <mc:Choice xmlns:p14="http://schemas.microsoft.com/office/powerpoint/2010/main" Requires="p14">
      <p:transition spd="slow" p14:dur="2000" advTm="4400"/>
    </mc:Choice>
    <mc:Fallback>
      <p:transition spd="slow" advTm="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6C5E-8B71-B94C-A27E-198C569FB347}"/>
              </a:ext>
            </a:extLst>
          </p:cNvPr>
          <p:cNvSpPr>
            <a:spLocks noGrp="1"/>
          </p:cNvSpPr>
          <p:nvPr>
            <p:ph type="title"/>
          </p:nvPr>
        </p:nvSpPr>
        <p:spPr/>
        <p:txBody>
          <a:bodyPr/>
          <a:lstStyle/>
          <a:p>
            <a:r>
              <a:rPr lang="en-US" dirty="0"/>
              <a:t>But how?</a:t>
            </a:r>
          </a:p>
        </p:txBody>
      </p:sp>
      <p:sp>
        <p:nvSpPr>
          <p:cNvPr id="7" name="Right Arrow 6">
            <a:extLst>
              <a:ext uri="{FF2B5EF4-FFF2-40B4-BE49-F238E27FC236}">
                <a16:creationId xmlns:a16="http://schemas.microsoft.com/office/drawing/2014/main" id="{4D4FFAF0-6A1B-7246-A873-976060293F24}"/>
              </a:ext>
            </a:extLst>
          </p:cNvPr>
          <p:cNvSpPr/>
          <p:nvPr/>
        </p:nvSpPr>
        <p:spPr>
          <a:xfrm>
            <a:off x="3660171" y="604431"/>
            <a:ext cx="8064648" cy="5623545"/>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7">
            <a:extLst>
              <a:ext uri="{FF2B5EF4-FFF2-40B4-BE49-F238E27FC236}">
                <a16:creationId xmlns:a16="http://schemas.microsoft.com/office/drawing/2014/main" id="{E60D4AA7-D47C-344E-8987-DFE0BB4690BA}"/>
              </a:ext>
            </a:extLst>
          </p:cNvPr>
          <p:cNvSpPr/>
          <p:nvPr/>
        </p:nvSpPr>
        <p:spPr>
          <a:xfrm>
            <a:off x="3660170" y="2374984"/>
            <a:ext cx="2365362" cy="2118647"/>
          </a:xfrm>
          <a:custGeom>
            <a:avLst/>
            <a:gdLst>
              <a:gd name="connsiteX0" fmla="*/ 0 w 2365362"/>
              <a:gd name="connsiteY0" fmla="*/ 353115 h 2118647"/>
              <a:gd name="connsiteX1" fmla="*/ 353115 w 2365362"/>
              <a:gd name="connsiteY1" fmla="*/ 0 h 2118647"/>
              <a:gd name="connsiteX2" fmla="*/ 2012247 w 2365362"/>
              <a:gd name="connsiteY2" fmla="*/ 0 h 2118647"/>
              <a:gd name="connsiteX3" fmla="*/ 2365362 w 2365362"/>
              <a:gd name="connsiteY3" fmla="*/ 353115 h 2118647"/>
              <a:gd name="connsiteX4" fmla="*/ 2365362 w 2365362"/>
              <a:gd name="connsiteY4" fmla="*/ 1765532 h 2118647"/>
              <a:gd name="connsiteX5" fmla="*/ 2012247 w 2365362"/>
              <a:gd name="connsiteY5" fmla="*/ 2118647 h 2118647"/>
              <a:gd name="connsiteX6" fmla="*/ 353115 w 2365362"/>
              <a:gd name="connsiteY6" fmla="*/ 2118647 h 2118647"/>
              <a:gd name="connsiteX7" fmla="*/ 0 w 2365362"/>
              <a:gd name="connsiteY7" fmla="*/ 1765532 h 2118647"/>
              <a:gd name="connsiteX8" fmla="*/ 0 w 2365362"/>
              <a:gd name="connsiteY8" fmla="*/ 353115 h 21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5362" h="2118647">
                <a:moveTo>
                  <a:pt x="0" y="353115"/>
                </a:moveTo>
                <a:cubicBezTo>
                  <a:pt x="0" y="158095"/>
                  <a:pt x="158095" y="0"/>
                  <a:pt x="353115" y="0"/>
                </a:cubicBezTo>
                <a:lnTo>
                  <a:pt x="2012247" y="0"/>
                </a:lnTo>
                <a:cubicBezTo>
                  <a:pt x="2207267" y="0"/>
                  <a:pt x="2365362" y="158095"/>
                  <a:pt x="2365362" y="353115"/>
                </a:cubicBezTo>
                <a:lnTo>
                  <a:pt x="2365362" y="1765532"/>
                </a:lnTo>
                <a:cubicBezTo>
                  <a:pt x="2365362" y="1960552"/>
                  <a:pt x="2207267" y="2118647"/>
                  <a:pt x="2012247" y="2118647"/>
                </a:cubicBezTo>
                <a:lnTo>
                  <a:pt x="353115" y="2118647"/>
                </a:lnTo>
                <a:cubicBezTo>
                  <a:pt x="158095" y="2118647"/>
                  <a:pt x="0" y="1960552"/>
                  <a:pt x="0" y="1765532"/>
                </a:cubicBezTo>
                <a:lnTo>
                  <a:pt x="0" y="35311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3434" tIns="183434" rIns="183434" bIns="183434" numCol="1" spcCol="1270" anchor="ctr" anchorCtr="0">
            <a:noAutofit/>
          </a:bodyPr>
          <a:lstStyle/>
          <a:p>
            <a:pPr marL="0" lvl="0" indent="0" algn="ctr" defTabSz="933450">
              <a:lnSpc>
                <a:spcPct val="90000"/>
              </a:lnSpc>
              <a:spcBef>
                <a:spcPct val="0"/>
              </a:spcBef>
              <a:spcAft>
                <a:spcPct val="35000"/>
              </a:spcAft>
              <a:buNone/>
            </a:pPr>
            <a:r>
              <a:rPr lang="en-US" sz="2100" dirty="0"/>
              <a:t>Learners r</a:t>
            </a:r>
            <a:r>
              <a:rPr lang="en-US" sz="2100" kern="1200" dirty="0"/>
              <a:t>eview their Learner Schedule* Resident Primer</a:t>
            </a:r>
            <a:r>
              <a:rPr lang="en-US" sz="2100" dirty="0"/>
              <a:t> for TTD Stage**</a:t>
            </a:r>
            <a:r>
              <a:rPr lang="en-US" sz="2100" kern="1200" dirty="0"/>
              <a:t> </a:t>
            </a:r>
          </a:p>
          <a:p>
            <a:pPr marL="0" lvl="0" indent="0" algn="ctr" defTabSz="933450">
              <a:lnSpc>
                <a:spcPct val="90000"/>
              </a:lnSpc>
              <a:spcBef>
                <a:spcPct val="0"/>
              </a:spcBef>
              <a:spcAft>
                <a:spcPct val="35000"/>
              </a:spcAft>
              <a:buNone/>
            </a:pPr>
            <a:r>
              <a:rPr lang="en-US" sz="2100" dirty="0"/>
              <a:t>+/- EPA Primers**</a:t>
            </a:r>
            <a:endParaRPr lang="en-US" sz="2100" kern="1200" dirty="0"/>
          </a:p>
        </p:txBody>
      </p:sp>
      <p:sp>
        <p:nvSpPr>
          <p:cNvPr id="9" name="Freeform 8">
            <a:extLst>
              <a:ext uri="{FF2B5EF4-FFF2-40B4-BE49-F238E27FC236}">
                <a16:creationId xmlns:a16="http://schemas.microsoft.com/office/drawing/2014/main" id="{B5CBAC81-966E-F64A-B78E-763EA1DA9A34}"/>
              </a:ext>
            </a:extLst>
          </p:cNvPr>
          <p:cNvSpPr/>
          <p:nvPr/>
        </p:nvSpPr>
        <p:spPr>
          <a:xfrm>
            <a:off x="6151048" y="2374984"/>
            <a:ext cx="2365362" cy="2118647"/>
          </a:xfrm>
          <a:custGeom>
            <a:avLst/>
            <a:gdLst>
              <a:gd name="connsiteX0" fmla="*/ 0 w 2365362"/>
              <a:gd name="connsiteY0" fmla="*/ 353115 h 2118647"/>
              <a:gd name="connsiteX1" fmla="*/ 353115 w 2365362"/>
              <a:gd name="connsiteY1" fmla="*/ 0 h 2118647"/>
              <a:gd name="connsiteX2" fmla="*/ 2012247 w 2365362"/>
              <a:gd name="connsiteY2" fmla="*/ 0 h 2118647"/>
              <a:gd name="connsiteX3" fmla="*/ 2365362 w 2365362"/>
              <a:gd name="connsiteY3" fmla="*/ 353115 h 2118647"/>
              <a:gd name="connsiteX4" fmla="*/ 2365362 w 2365362"/>
              <a:gd name="connsiteY4" fmla="*/ 1765532 h 2118647"/>
              <a:gd name="connsiteX5" fmla="*/ 2012247 w 2365362"/>
              <a:gd name="connsiteY5" fmla="*/ 2118647 h 2118647"/>
              <a:gd name="connsiteX6" fmla="*/ 353115 w 2365362"/>
              <a:gd name="connsiteY6" fmla="*/ 2118647 h 2118647"/>
              <a:gd name="connsiteX7" fmla="*/ 0 w 2365362"/>
              <a:gd name="connsiteY7" fmla="*/ 1765532 h 2118647"/>
              <a:gd name="connsiteX8" fmla="*/ 0 w 2365362"/>
              <a:gd name="connsiteY8" fmla="*/ 353115 h 21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5362" h="2118647">
                <a:moveTo>
                  <a:pt x="0" y="353115"/>
                </a:moveTo>
                <a:cubicBezTo>
                  <a:pt x="0" y="158095"/>
                  <a:pt x="158095" y="0"/>
                  <a:pt x="353115" y="0"/>
                </a:cubicBezTo>
                <a:lnTo>
                  <a:pt x="2012247" y="0"/>
                </a:lnTo>
                <a:cubicBezTo>
                  <a:pt x="2207267" y="0"/>
                  <a:pt x="2365362" y="158095"/>
                  <a:pt x="2365362" y="353115"/>
                </a:cubicBezTo>
                <a:lnTo>
                  <a:pt x="2365362" y="1765532"/>
                </a:lnTo>
                <a:cubicBezTo>
                  <a:pt x="2365362" y="1960552"/>
                  <a:pt x="2207267" y="2118647"/>
                  <a:pt x="2012247" y="2118647"/>
                </a:cubicBezTo>
                <a:lnTo>
                  <a:pt x="353115" y="2118647"/>
                </a:lnTo>
                <a:cubicBezTo>
                  <a:pt x="158095" y="2118647"/>
                  <a:pt x="0" y="1960552"/>
                  <a:pt x="0" y="1765532"/>
                </a:cubicBezTo>
                <a:lnTo>
                  <a:pt x="0" y="35311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3434" tIns="183434" rIns="183434" bIns="183434" numCol="1" spcCol="1270" anchor="ctr" anchorCtr="0">
            <a:noAutofit/>
          </a:bodyPr>
          <a:lstStyle/>
          <a:p>
            <a:pPr marL="0" lvl="0" indent="0" algn="ctr" defTabSz="933450">
              <a:lnSpc>
                <a:spcPct val="90000"/>
              </a:lnSpc>
              <a:spcBef>
                <a:spcPct val="0"/>
              </a:spcBef>
              <a:spcAft>
                <a:spcPct val="35000"/>
              </a:spcAft>
              <a:buNone/>
            </a:pPr>
            <a:r>
              <a:rPr lang="en-US" sz="2100" kern="1200" dirty="0"/>
              <a:t>Meet your learner and identify EPAs to complete</a:t>
            </a:r>
          </a:p>
          <a:p>
            <a:pPr marL="0" lvl="0" indent="0" algn="ctr" defTabSz="933450">
              <a:lnSpc>
                <a:spcPct val="90000"/>
              </a:lnSpc>
              <a:spcBef>
                <a:spcPct val="0"/>
              </a:spcBef>
              <a:spcAft>
                <a:spcPct val="35000"/>
              </a:spcAft>
              <a:buNone/>
            </a:pPr>
            <a:r>
              <a:rPr lang="en-US" sz="2100" dirty="0"/>
              <a:t>You review the EPA Primers</a:t>
            </a:r>
            <a:endParaRPr lang="en-US" sz="2100" kern="1200" dirty="0"/>
          </a:p>
        </p:txBody>
      </p:sp>
      <p:sp>
        <p:nvSpPr>
          <p:cNvPr id="10" name="Freeform 9">
            <a:extLst>
              <a:ext uri="{FF2B5EF4-FFF2-40B4-BE49-F238E27FC236}">
                <a16:creationId xmlns:a16="http://schemas.microsoft.com/office/drawing/2014/main" id="{F7458CCC-DFB9-7846-A372-42CB2ED3C8EA}"/>
              </a:ext>
            </a:extLst>
          </p:cNvPr>
          <p:cNvSpPr/>
          <p:nvPr/>
        </p:nvSpPr>
        <p:spPr>
          <a:xfrm>
            <a:off x="8602692" y="2378727"/>
            <a:ext cx="2365362" cy="2118647"/>
          </a:xfrm>
          <a:custGeom>
            <a:avLst/>
            <a:gdLst>
              <a:gd name="connsiteX0" fmla="*/ 0 w 2365362"/>
              <a:gd name="connsiteY0" fmla="*/ 353115 h 2118647"/>
              <a:gd name="connsiteX1" fmla="*/ 353115 w 2365362"/>
              <a:gd name="connsiteY1" fmla="*/ 0 h 2118647"/>
              <a:gd name="connsiteX2" fmla="*/ 2012247 w 2365362"/>
              <a:gd name="connsiteY2" fmla="*/ 0 h 2118647"/>
              <a:gd name="connsiteX3" fmla="*/ 2365362 w 2365362"/>
              <a:gd name="connsiteY3" fmla="*/ 353115 h 2118647"/>
              <a:gd name="connsiteX4" fmla="*/ 2365362 w 2365362"/>
              <a:gd name="connsiteY4" fmla="*/ 1765532 h 2118647"/>
              <a:gd name="connsiteX5" fmla="*/ 2012247 w 2365362"/>
              <a:gd name="connsiteY5" fmla="*/ 2118647 h 2118647"/>
              <a:gd name="connsiteX6" fmla="*/ 353115 w 2365362"/>
              <a:gd name="connsiteY6" fmla="*/ 2118647 h 2118647"/>
              <a:gd name="connsiteX7" fmla="*/ 0 w 2365362"/>
              <a:gd name="connsiteY7" fmla="*/ 1765532 h 2118647"/>
              <a:gd name="connsiteX8" fmla="*/ 0 w 2365362"/>
              <a:gd name="connsiteY8" fmla="*/ 353115 h 21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5362" h="2118647">
                <a:moveTo>
                  <a:pt x="0" y="353115"/>
                </a:moveTo>
                <a:cubicBezTo>
                  <a:pt x="0" y="158095"/>
                  <a:pt x="158095" y="0"/>
                  <a:pt x="353115" y="0"/>
                </a:cubicBezTo>
                <a:lnTo>
                  <a:pt x="2012247" y="0"/>
                </a:lnTo>
                <a:cubicBezTo>
                  <a:pt x="2207267" y="0"/>
                  <a:pt x="2365362" y="158095"/>
                  <a:pt x="2365362" y="353115"/>
                </a:cubicBezTo>
                <a:lnTo>
                  <a:pt x="2365362" y="1765532"/>
                </a:lnTo>
                <a:cubicBezTo>
                  <a:pt x="2365362" y="1960552"/>
                  <a:pt x="2207267" y="2118647"/>
                  <a:pt x="2012247" y="2118647"/>
                </a:cubicBezTo>
                <a:lnTo>
                  <a:pt x="353115" y="2118647"/>
                </a:lnTo>
                <a:cubicBezTo>
                  <a:pt x="158095" y="2118647"/>
                  <a:pt x="0" y="1960552"/>
                  <a:pt x="0" y="1765532"/>
                </a:cubicBezTo>
                <a:lnTo>
                  <a:pt x="0" y="35311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3434" tIns="183434" rIns="183434" bIns="183434" numCol="1" spcCol="1270" anchor="ctr" anchorCtr="0">
            <a:noAutofit/>
          </a:bodyPr>
          <a:lstStyle/>
          <a:p>
            <a:pPr marL="0" lvl="0" indent="0" algn="ctr" defTabSz="933450">
              <a:lnSpc>
                <a:spcPct val="90000"/>
              </a:lnSpc>
              <a:spcBef>
                <a:spcPct val="0"/>
              </a:spcBef>
              <a:spcAft>
                <a:spcPct val="35000"/>
              </a:spcAft>
              <a:buNone/>
            </a:pPr>
            <a:r>
              <a:rPr lang="en-US" sz="2100" kern="1200" dirty="0"/>
              <a:t>Plan</a:t>
            </a:r>
          </a:p>
          <a:p>
            <a:pPr marL="0" lvl="0" indent="0" algn="ctr" defTabSz="933450">
              <a:lnSpc>
                <a:spcPct val="90000"/>
              </a:lnSpc>
              <a:spcBef>
                <a:spcPct val="0"/>
              </a:spcBef>
              <a:spcAft>
                <a:spcPct val="35000"/>
              </a:spcAft>
              <a:buNone/>
            </a:pPr>
            <a:r>
              <a:rPr lang="en-US" sz="2100" kern="1200" dirty="0"/>
              <a:t>2 clinical EPAs per week</a:t>
            </a:r>
          </a:p>
          <a:p>
            <a:pPr marL="0" lvl="0" indent="0" algn="ctr" defTabSz="933450">
              <a:lnSpc>
                <a:spcPct val="90000"/>
              </a:lnSpc>
              <a:spcBef>
                <a:spcPct val="0"/>
              </a:spcBef>
              <a:spcAft>
                <a:spcPct val="35000"/>
              </a:spcAft>
              <a:buNone/>
            </a:pPr>
            <a:r>
              <a:rPr lang="en-US" sz="2100" kern="1200" dirty="0"/>
              <a:t>+ procedural EPAs whenever you can</a:t>
            </a:r>
          </a:p>
        </p:txBody>
      </p:sp>
      <p:sp>
        <p:nvSpPr>
          <p:cNvPr id="3" name="TextBox 2">
            <a:extLst>
              <a:ext uri="{FF2B5EF4-FFF2-40B4-BE49-F238E27FC236}">
                <a16:creationId xmlns:a16="http://schemas.microsoft.com/office/drawing/2014/main" id="{C99FB92E-4D85-A64C-81A5-222D3637FB9B}"/>
              </a:ext>
            </a:extLst>
          </p:cNvPr>
          <p:cNvSpPr txBox="1"/>
          <p:nvPr/>
        </p:nvSpPr>
        <p:spPr>
          <a:xfrm>
            <a:off x="3509427" y="5601034"/>
            <a:ext cx="4161717" cy="646331"/>
          </a:xfrm>
          <a:prstGeom prst="rect">
            <a:avLst/>
          </a:prstGeom>
          <a:noFill/>
        </p:spPr>
        <p:txBody>
          <a:bodyPr wrap="none" rtlCol="0">
            <a:spAutoFit/>
          </a:bodyPr>
          <a:lstStyle/>
          <a:p>
            <a:r>
              <a:rPr lang="en-US" dirty="0"/>
              <a:t>*Emailed directly to each PGY1 and PGY2</a:t>
            </a:r>
          </a:p>
          <a:p>
            <a:r>
              <a:rPr lang="en-US" dirty="0"/>
              <a:t>**on the </a:t>
            </a:r>
            <a:r>
              <a:rPr lang="en-US" dirty="0" err="1"/>
              <a:t>DoM</a:t>
            </a:r>
            <a:r>
              <a:rPr lang="en-US" dirty="0"/>
              <a:t> website </a:t>
            </a:r>
            <a:r>
              <a:rPr lang="en-CA" dirty="0" err="1">
                <a:hlinkClick r:id="rId6"/>
              </a:rPr>
              <a:t>uoft.me</a:t>
            </a:r>
            <a:r>
              <a:rPr lang="en-CA" dirty="0">
                <a:hlinkClick r:id="rId6"/>
              </a:rPr>
              <a:t>/</a:t>
            </a:r>
            <a:r>
              <a:rPr lang="en-CA" dirty="0" err="1">
                <a:hlinkClick r:id="rId6"/>
              </a:rPr>
              <a:t>imcbd</a:t>
            </a:r>
            <a:endParaRPr lang="en-US" dirty="0"/>
          </a:p>
        </p:txBody>
      </p:sp>
      <p:pic>
        <p:nvPicPr>
          <p:cNvPr id="4" name="Audio 3">
            <a:hlinkClick r:id="" action="ppaction://media"/>
            <a:extLst>
              <a:ext uri="{FF2B5EF4-FFF2-40B4-BE49-F238E27FC236}">
                <a16:creationId xmlns:a16="http://schemas.microsoft.com/office/drawing/2014/main" id="{14294C03-F2F9-6C47-91C5-B0C45FA3584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122766673"/>
      </p:ext>
    </p:extLst>
  </p:cSld>
  <p:clrMapOvr>
    <a:masterClrMapping/>
  </p:clrMapOvr>
  <mc:AlternateContent xmlns:mc="http://schemas.openxmlformats.org/markup-compatibility/2006">
    <mc:Choice xmlns:p14="http://schemas.microsoft.com/office/powerpoint/2010/main" Requires="p14">
      <p:transition spd="slow" p14:dur="2000" advTm="52988"/>
    </mc:Choice>
    <mc:Fallback>
      <p:transition spd="slow" advTm="52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9D4A3-D356-6A45-A69F-85BFB0B9BDCA}"/>
              </a:ext>
            </a:extLst>
          </p:cNvPr>
          <p:cNvSpPr>
            <a:spLocks noGrp="1"/>
          </p:cNvSpPr>
          <p:nvPr>
            <p:ph type="title"/>
          </p:nvPr>
        </p:nvSpPr>
        <p:spPr/>
        <p:txBody>
          <a:bodyPr/>
          <a:lstStyle/>
          <a:p>
            <a:r>
              <a:rPr lang="en-US" dirty="0"/>
              <a:t>But how?</a:t>
            </a:r>
          </a:p>
        </p:txBody>
      </p:sp>
      <p:sp>
        <p:nvSpPr>
          <p:cNvPr id="3" name="Content Placeholder 2">
            <a:extLst>
              <a:ext uri="{FF2B5EF4-FFF2-40B4-BE49-F238E27FC236}">
                <a16:creationId xmlns:a16="http://schemas.microsoft.com/office/drawing/2014/main" id="{9575A2F5-E61C-794B-B659-502EC08037F7}"/>
              </a:ext>
            </a:extLst>
          </p:cNvPr>
          <p:cNvSpPr>
            <a:spLocks noGrp="1"/>
          </p:cNvSpPr>
          <p:nvPr>
            <p:ph idx="1"/>
          </p:nvPr>
        </p:nvSpPr>
        <p:spPr/>
        <p:txBody>
          <a:bodyPr>
            <a:normAutofit/>
          </a:bodyPr>
          <a:lstStyle/>
          <a:p>
            <a:r>
              <a:rPr lang="en-US" sz="2800" dirty="0"/>
              <a:t>Type of assessment</a:t>
            </a:r>
          </a:p>
          <a:p>
            <a:pPr lvl="1"/>
            <a:r>
              <a:rPr lang="en-US" sz="2400" dirty="0"/>
              <a:t>Direct observation</a:t>
            </a:r>
          </a:p>
          <a:p>
            <a:pPr lvl="1"/>
            <a:r>
              <a:rPr lang="en-US" sz="2400" dirty="0"/>
              <a:t>Indirect observation</a:t>
            </a:r>
          </a:p>
          <a:p>
            <a:pPr lvl="1"/>
            <a:r>
              <a:rPr lang="en-US" sz="2400" dirty="0"/>
              <a:t>Simulation</a:t>
            </a:r>
          </a:p>
          <a:p>
            <a:pPr lvl="1"/>
            <a:endParaRPr lang="en-US" sz="2400" dirty="0"/>
          </a:p>
          <a:p>
            <a:r>
              <a:rPr lang="en-US" sz="2800" dirty="0"/>
              <a:t>Direct observation</a:t>
            </a:r>
          </a:p>
          <a:p>
            <a:pPr lvl="1"/>
            <a:r>
              <a:rPr lang="en-US" sz="2400" dirty="0"/>
              <a:t>‘Partial’ tasks</a:t>
            </a:r>
          </a:p>
          <a:p>
            <a:pPr lvl="1"/>
            <a:r>
              <a:rPr lang="en-US" sz="2400" dirty="0"/>
              <a:t>E.g. reviewing discharge summary and plan with patient</a:t>
            </a:r>
          </a:p>
          <a:p>
            <a:pPr lvl="1"/>
            <a:endParaRPr lang="en-US" sz="2400" dirty="0"/>
          </a:p>
          <a:p>
            <a:pPr marL="502920" lvl="1" indent="0">
              <a:buNone/>
            </a:pPr>
            <a:endParaRPr lang="en-US" sz="2400" dirty="0"/>
          </a:p>
        </p:txBody>
      </p:sp>
      <p:pic>
        <p:nvPicPr>
          <p:cNvPr id="4" name="Audio 3">
            <a:hlinkClick r:id="" action="ppaction://media"/>
            <a:extLst>
              <a:ext uri="{FF2B5EF4-FFF2-40B4-BE49-F238E27FC236}">
                <a16:creationId xmlns:a16="http://schemas.microsoft.com/office/drawing/2014/main" id="{0A712A87-AADE-8941-B9BC-4071BD4DF6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36671184"/>
      </p:ext>
    </p:extLst>
  </p:cSld>
  <p:clrMapOvr>
    <a:masterClrMapping/>
  </p:clrMapOvr>
  <mc:AlternateContent xmlns:mc="http://schemas.openxmlformats.org/markup-compatibility/2006">
    <mc:Choice xmlns:p14="http://schemas.microsoft.com/office/powerpoint/2010/main" Requires="p14">
      <p:transition spd="slow" p14:dur="2000" advTm="20391"/>
    </mc:Choice>
    <mc:Fallback>
      <p:transition spd="slow" advTm="20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289F-BB8B-9B4C-A0F0-D773D6D8D31A}"/>
              </a:ext>
            </a:extLst>
          </p:cNvPr>
          <p:cNvSpPr>
            <a:spLocks noGrp="1"/>
          </p:cNvSpPr>
          <p:nvPr>
            <p:ph type="title"/>
          </p:nvPr>
        </p:nvSpPr>
        <p:spPr/>
        <p:txBody>
          <a:bodyPr/>
          <a:lstStyle/>
          <a:p>
            <a:r>
              <a:rPr lang="en-US" dirty="0"/>
              <a:t>But how?</a:t>
            </a:r>
          </a:p>
        </p:txBody>
      </p:sp>
      <p:sp>
        <p:nvSpPr>
          <p:cNvPr id="3" name="Content Placeholder 2">
            <a:extLst>
              <a:ext uri="{FF2B5EF4-FFF2-40B4-BE49-F238E27FC236}">
                <a16:creationId xmlns:a16="http://schemas.microsoft.com/office/drawing/2014/main" id="{42D83E11-F1AD-414D-BE11-F873C76F67C6}"/>
              </a:ext>
            </a:extLst>
          </p:cNvPr>
          <p:cNvSpPr>
            <a:spLocks noGrp="1"/>
          </p:cNvSpPr>
          <p:nvPr>
            <p:ph idx="1"/>
          </p:nvPr>
        </p:nvSpPr>
        <p:spPr>
          <a:xfrm>
            <a:off x="6176514" y="1735318"/>
            <a:ext cx="3536830" cy="3431329"/>
          </a:xfrm>
        </p:spPr>
        <p:txBody>
          <a:bodyPr>
            <a:normAutofit/>
          </a:bodyPr>
          <a:lstStyle/>
          <a:p>
            <a:r>
              <a:rPr lang="en-US" dirty="0"/>
              <a:t>Filling out forms</a:t>
            </a:r>
          </a:p>
          <a:p>
            <a:pPr lvl="1"/>
            <a:r>
              <a:rPr lang="en-US" sz="2000" dirty="0"/>
              <a:t>In the moment</a:t>
            </a:r>
          </a:p>
          <a:p>
            <a:pPr lvl="1"/>
            <a:r>
              <a:rPr lang="en-US" sz="2000" dirty="0"/>
              <a:t>With supervisor</a:t>
            </a:r>
          </a:p>
          <a:p>
            <a:pPr lvl="1"/>
            <a:r>
              <a:rPr lang="en-US" sz="2000" dirty="0"/>
              <a:t>Coaching</a:t>
            </a:r>
          </a:p>
          <a:p>
            <a:pPr lvl="1"/>
            <a:r>
              <a:rPr lang="en-US" sz="2000" dirty="0"/>
              <a:t>Not a secret!</a:t>
            </a:r>
          </a:p>
        </p:txBody>
      </p:sp>
      <p:pic>
        <p:nvPicPr>
          <p:cNvPr id="5" name="Graphic 4" descr="Handshake">
            <a:extLst>
              <a:ext uri="{FF2B5EF4-FFF2-40B4-BE49-F238E27FC236}">
                <a16:creationId xmlns:a16="http://schemas.microsoft.com/office/drawing/2014/main" id="{5137EB90-2DE7-C048-9907-1CEA40C05F3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20767" b="19011"/>
          <a:stretch/>
        </p:blipFill>
        <p:spPr>
          <a:xfrm>
            <a:off x="3584381" y="995214"/>
            <a:ext cx="8155748" cy="4911535"/>
          </a:xfrm>
          <a:prstGeom prst="rect">
            <a:avLst/>
          </a:prstGeom>
        </p:spPr>
      </p:pic>
      <p:pic>
        <p:nvPicPr>
          <p:cNvPr id="4" name="Audio 3">
            <a:hlinkClick r:id="" action="ppaction://media"/>
            <a:extLst>
              <a:ext uri="{FF2B5EF4-FFF2-40B4-BE49-F238E27FC236}">
                <a16:creationId xmlns:a16="http://schemas.microsoft.com/office/drawing/2014/main" id="{EC7B2D3A-CA9A-3A4E-A53E-1A88A87EE1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59718678"/>
      </p:ext>
    </p:extLst>
  </p:cSld>
  <p:clrMapOvr>
    <a:masterClrMapping/>
  </p:clrMapOvr>
  <mc:AlternateContent xmlns:mc="http://schemas.openxmlformats.org/markup-compatibility/2006">
    <mc:Choice xmlns:p14="http://schemas.microsoft.com/office/powerpoint/2010/main" Requires="p14">
      <p:transition spd="slow" p14:dur="2000" advTm="13221"/>
    </mc:Choice>
    <mc:Fallback>
      <p:transition spd="slow" advTm="1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5C29-F0A8-1046-94FD-BEF571E9A7DC}"/>
              </a:ext>
            </a:extLst>
          </p:cNvPr>
          <p:cNvSpPr>
            <a:spLocks noGrp="1"/>
          </p:cNvSpPr>
          <p:nvPr>
            <p:ph type="title"/>
          </p:nvPr>
        </p:nvSpPr>
        <p:spPr>
          <a:xfrm>
            <a:off x="3852413" y="2243844"/>
            <a:ext cx="7315200" cy="3255264"/>
          </a:xfrm>
        </p:spPr>
        <p:txBody>
          <a:bodyPr>
            <a:normAutofit fontScale="90000"/>
          </a:bodyPr>
          <a:lstStyle/>
          <a:p>
            <a:r>
              <a:rPr lang="en-US" sz="4400" dirty="0"/>
              <a:t>Overview:</a:t>
            </a:r>
            <a:br>
              <a:rPr lang="en-US" sz="4400" dirty="0"/>
            </a:br>
            <a:r>
              <a:rPr lang="en-US" sz="4400" i="1" dirty="0"/>
              <a:t>Click where you want to go:</a:t>
            </a:r>
            <a:br>
              <a:rPr lang="en-US" i="1" dirty="0"/>
            </a:br>
            <a:r>
              <a:rPr lang="en-US" sz="4900" dirty="0">
                <a:solidFill>
                  <a:schemeClr val="accent4">
                    <a:lumMod val="60000"/>
                    <a:lumOff val="40000"/>
                  </a:schemeClr>
                </a:solidFill>
                <a:hlinkClick r:id="rId5" action="ppaction://hlinksldjump">
                  <a:extLst>
                    <a:ext uri="{A12FA001-AC4F-418D-AE19-62706E023703}">
                      <ahyp:hlinkClr xmlns:ahyp="http://schemas.microsoft.com/office/drawing/2018/hyperlinkcolor" val="tx"/>
                    </a:ext>
                  </a:extLst>
                </a:hlinkClick>
              </a:rPr>
              <a:t>CBD Overview</a:t>
            </a:r>
            <a:br>
              <a:rPr lang="en-US" sz="4900" dirty="0"/>
            </a:br>
            <a:r>
              <a:rPr lang="en-US" sz="4900" dirty="0">
                <a:solidFill>
                  <a:schemeClr val="accent3">
                    <a:lumMod val="75000"/>
                  </a:schemeClr>
                </a:solidFill>
                <a:hlinkClick r:id="rId6" action="ppaction://hlinksldjump">
                  <a:extLst>
                    <a:ext uri="{A12FA001-AC4F-418D-AE19-62706E023703}">
                      <ahyp:hlinkClr xmlns:ahyp="http://schemas.microsoft.com/office/drawing/2018/hyperlinkcolor" val="tx"/>
                    </a:ext>
                  </a:extLst>
                </a:hlinkClick>
              </a:rPr>
              <a:t>Selecting EPAs</a:t>
            </a:r>
            <a:br>
              <a:rPr lang="en-US" sz="4900" dirty="0">
                <a:solidFill>
                  <a:schemeClr val="accent3">
                    <a:lumMod val="75000"/>
                  </a:schemeClr>
                </a:solidFill>
              </a:rPr>
            </a:br>
            <a:r>
              <a:rPr lang="en-US" sz="4900" dirty="0">
                <a:solidFill>
                  <a:schemeClr val="accent3">
                    <a:lumMod val="75000"/>
                  </a:schemeClr>
                </a:solidFill>
                <a:hlinkClick r:id="rId7" action="ppaction://hlinksldjump">
                  <a:extLst>
                    <a:ext uri="{A12FA001-AC4F-418D-AE19-62706E023703}">
                      <ahyp:hlinkClr xmlns:ahyp="http://schemas.microsoft.com/office/drawing/2018/hyperlinkcolor" val="tx"/>
                    </a:ext>
                  </a:extLst>
                </a:hlinkClick>
              </a:rPr>
              <a:t>Accessing Elentra</a:t>
            </a:r>
            <a:br>
              <a:rPr lang="en-US" sz="4900" dirty="0">
                <a:solidFill>
                  <a:schemeClr val="accent3">
                    <a:lumMod val="75000"/>
                  </a:schemeClr>
                </a:solidFill>
              </a:rPr>
            </a:br>
            <a:r>
              <a:rPr lang="en-US" sz="4900" dirty="0">
                <a:solidFill>
                  <a:schemeClr val="accent3">
                    <a:lumMod val="75000"/>
                  </a:schemeClr>
                </a:solidFill>
                <a:hlinkClick r:id="rId8" action="ppaction://hlinksldjump">
                  <a:extLst>
                    <a:ext uri="{A12FA001-AC4F-418D-AE19-62706E023703}">
                      <ahyp:hlinkClr xmlns:ahyp="http://schemas.microsoft.com/office/drawing/2018/hyperlinkcolor" val="tx"/>
                    </a:ext>
                  </a:extLst>
                </a:hlinkClick>
              </a:rPr>
              <a:t>Accessing DOM Resources</a:t>
            </a:r>
            <a:br>
              <a:rPr lang="en-US" sz="4900" dirty="0">
                <a:solidFill>
                  <a:schemeClr val="accent3">
                    <a:lumMod val="75000"/>
                  </a:schemeClr>
                </a:solidFill>
              </a:rPr>
            </a:br>
            <a:r>
              <a:rPr lang="en-US" sz="4900" dirty="0">
                <a:solidFill>
                  <a:schemeClr val="accent3">
                    <a:lumMod val="75000"/>
                  </a:schemeClr>
                </a:solidFill>
                <a:hlinkClick r:id="rId9" action="ppaction://hlinksldjump">
                  <a:extLst>
                    <a:ext uri="{A12FA001-AC4F-418D-AE19-62706E023703}">
                      <ahyp:hlinkClr xmlns:ahyp="http://schemas.microsoft.com/office/drawing/2018/hyperlinkcolor" val="tx"/>
                    </a:ext>
                  </a:extLst>
                </a:hlinkClick>
              </a:rPr>
              <a:t>Exit, any questions?</a:t>
            </a:r>
            <a:endParaRPr lang="en-US" sz="4900" dirty="0">
              <a:solidFill>
                <a:schemeClr val="accent3">
                  <a:lumMod val="75000"/>
                </a:schemeClr>
              </a:solidFill>
            </a:endParaRPr>
          </a:p>
        </p:txBody>
      </p:sp>
      <p:pic>
        <p:nvPicPr>
          <p:cNvPr id="3" name="Audio 2">
            <a:hlinkClick r:id="" action="ppaction://media"/>
            <a:extLst>
              <a:ext uri="{FF2B5EF4-FFF2-40B4-BE49-F238E27FC236}">
                <a16:creationId xmlns:a16="http://schemas.microsoft.com/office/drawing/2014/main" id="{F18033B4-3B33-6C49-A28D-4EBFCC9765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72701242"/>
      </p:ext>
    </p:extLst>
  </p:cSld>
  <p:clrMapOvr>
    <a:masterClrMapping/>
  </p:clrMapOvr>
  <mc:AlternateContent xmlns:mc="http://schemas.openxmlformats.org/markup-compatibility/2006">
    <mc:Choice xmlns:p14="http://schemas.microsoft.com/office/powerpoint/2010/main" Requires="p14">
      <p:transition spd="slow" p14:dur="2000" advTm="17673"/>
    </mc:Choice>
    <mc:Fallback>
      <p:transition spd="slow" advTm="17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5C29-F0A8-1046-94FD-BEF571E9A7DC}"/>
              </a:ext>
            </a:extLst>
          </p:cNvPr>
          <p:cNvSpPr>
            <a:spLocks noGrp="1"/>
          </p:cNvSpPr>
          <p:nvPr>
            <p:ph type="title"/>
          </p:nvPr>
        </p:nvSpPr>
        <p:spPr/>
        <p:txBody>
          <a:bodyPr>
            <a:normAutofit fontScale="90000"/>
          </a:bodyPr>
          <a:lstStyle/>
          <a:p>
            <a:r>
              <a:rPr lang="en-US" sz="4400" dirty="0"/>
              <a:t>Click where you want to go:</a:t>
            </a:r>
            <a:br>
              <a:rPr lang="en-US" dirty="0"/>
            </a:br>
            <a:r>
              <a:rPr lang="en-US" dirty="0">
                <a:solidFill>
                  <a:schemeClr val="accent3">
                    <a:lumMod val="75000"/>
                  </a:schemeClr>
                </a:solidFill>
                <a:hlinkClick r:id="rId4" action="ppaction://hlinksldjump">
                  <a:extLst>
                    <a:ext uri="{A12FA001-AC4F-418D-AE19-62706E023703}">
                      <ahyp:hlinkClr xmlns:ahyp="http://schemas.microsoft.com/office/drawing/2018/hyperlinkcolor" val="tx"/>
                    </a:ext>
                  </a:extLst>
                </a:hlinkClick>
              </a:rPr>
              <a:t>CBD Overview</a:t>
            </a:r>
            <a:br>
              <a:rPr lang="en-US" dirty="0">
                <a:solidFill>
                  <a:schemeClr val="accent3">
                    <a:lumMod val="75000"/>
                  </a:schemeClr>
                </a:solidFill>
              </a:rPr>
            </a:br>
            <a:r>
              <a:rPr lang="en-US" dirty="0">
                <a:solidFill>
                  <a:schemeClr val="accent3">
                    <a:lumMod val="75000"/>
                  </a:schemeClr>
                </a:solidFill>
                <a:hlinkClick r:id="rId5" action="ppaction://hlinksldjump">
                  <a:extLst>
                    <a:ext uri="{A12FA001-AC4F-418D-AE19-62706E023703}">
                      <ahyp:hlinkClr xmlns:ahyp="http://schemas.microsoft.com/office/drawing/2018/hyperlinkcolor" val="tx"/>
                    </a:ext>
                  </a:extLst>
                </a:hlinkClick>
              </a:rPr>
              <a:t>Selecting EPAs</a:t>
            </a:r>
            <a:br>
              <a:rPr lang="en-US" dirty="0"/>
            </a:br>
            <a:r>
              <a:rPr lang="en-US" dirty="0">
                <a:solidFill>
                  <a:schemeClr val="accent4">
                    <a:lumMod val="60000"/>
                    <a:lumOff val="40000"/>
                  </a:schemeClr>
                </a:solidFill>
                <a:hlinkClick r:id="rId6" action="ppaction://hlinksldjump">
                  <a:extLst>
                    <a:ext uri="{A12FA001-AC4F-418D-AE19-62706E023703}">
                      <ahyp:hlinkClr xmlns:ahyp="http://schemas.microsoft.com/office/drawing/2018/hyperlinkcolor" val="tx"/>
                    </a:ext>
                  </a:extLst>
                </a:hlinkClick>
              </a:rPr>
              <a:t>Accessing Elentra</a:t>
            </a:r>
            <a:br>
              <a:rPr lang="en-US" dirty="0"/>
            </a:br>
            <a:r>
              <a:rPr lang="en-US" dirty="0">
                <a:solidFill>
                  <a:schemeClr val="accent3">
                    <a:lumMod val="75000"/>
                  </a:schemeClr>
                </a:solidFill>
                <a:hlinkClick r:id="rId7" action="ppaction://hlinksldjump">
                  <a:extLst>
                    <a:ext uri="{A12FA001-AC4F-418D-AE19-62706E023703}">
                      <ahyp:hlinkClr xmlns:ahyp="http://schemas.microsoft.com/office/drawing/2018/hyperlinkcolor" val="tx"/>
                    </a:ext>
                  </a:extLst>
                </a:hlinkClick>
              </a:rPr>
              <a:t>Accessing DOM Resources</a:t>
            </a:r>
            <a:br>
              <a:rPr lang="en-US" dirty="0">
                <a:solidFill>
                  <a:schemeClr val="accent3">
                    <a:lumMod val="75000"/>
                  </a:schemeClr>
                </a:solidFill>
              </a:rPr>
            </a:br>
            <a:r>
              <a:rPr lang="en-US" dirty="0">
                <a:solidFill>
                  <a:schemeClr val="accent3">
                    <a:lumMod val="75000"/>
                  </a:schemeClr>
                </a:solidFill>
                <a:hlinkClick r:id="rId8" action="ppaction://hlinksldjump">
                  <a:extLst>
                    <a:ext uri="{A12FA001-AC4F-418D-AE19-62706E023703}">
                      <ahyp:hlinkClr xmlns:ahyp="http://schemas.microsoft.com/office/drawing/2018/hyperlinkcolor" val="tx"/>
                    </a:ext>
                  </a:extLst>
                </a:hlinkClick>
              </a:rPr>
              <a:t>Exit – Any questions?</a:t>
            </a:r>
            <a:endParaRPr lang="en-US" dirty="0">
              <a:solidFill>
                <a:schemeClr val="accent3">
                  <a:lumMod val="75000"/>
                </a:schemeClr>
              </a:solidFill>
            </a:endParaRPr>
          </a:p>
        </p:txBody>
      </p:sp>
      <p:pic>
        <p:nvPicPr>
          <p:cNvPr id="3" name="Audio 2">
            <a:hlinkClick r:id="" action="ppaction://media"/>
            <a:extLst>
              <a:ext uri="{FF2B5EF4-FFF2-40B4-BE49-F238E27FC236}">
                <a16:creationId xmlns:a16="http://schemas.microsoft.com/office/drawing/2014/main" id="{3877EF73-8678-364E-84C1-75FD9C8BAE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56820123"/>
      </p:ext>
    </p:extLst>
  </p:cSld>
  <p:clrMapOvr>
    <a:masterClrMapping/>
  </p:clrMapOvr>
  <mc:AlternateContent xmlns:mc="http://schemas.openxmlformats.org/markup-compatibility/2006">
    <mc:Choice xmlns:p14="http://schemas.microsoft.com/office/powerpoint/2010/main" Requires="p14">
      <p:transition spd="slow" p14:dur="2000" advTm="8421"/>
    </mc:Choice>
    <mc:Fallback>
      <p:transition spd="slow" advTm="8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FBBE9-4BD1-164D-8E7F-D070BA48247F}"/>
              </a:ext>
            </a:extLst>
          </p:cNvPr>
          <p:cNvSpPr>
            <a:spLocks noGrp="1"/>
          </p:cNvSpPr>
          <p:nvPr>
            <p:ph type="title"/>
          </p:nvPr>
        </p:nvSpPr>
        <p:spPr/>
        <p:txBody>
          <a:bodyPr/>
          <a:lstStyle/>
          <a:p>
            <a:r>
              <a:rPr lang="en-US" dirty="0"/>
              <a:t>Accessing </a:t>
            </a:r>
            <a:r>
              <a:rPr lang="en-US" dirty="0" err="1"/>
              <a:t>Elentra</a:t>
            </a:r>
            <a:br>
              <a:rPr lang="en-US" dirty="0"/>
            </a:br>
            <a:r>
              <a:rPr lang="en-US" dirty="0"/>
              <a:t>Practical tips!</a:t>
            </a:r>
          </a:p>
        </p:txBody>
      </p:sp>
      <p:sp>
        <p:nvSpPr>
          <p:cNvPr id="3" name="Text Placeholder 2">
            <a:extLst>
              <a:ext uri="{FF2B5EF4-FFF2-40B4-BE49-F238E27FC236}">
                <a16:creationId xmlns:a16="http://schemas.microsoft.com/office/drawing/2014/main" id="{89E9E9A1-53BB-8B47-B5AB-A50C6496C94E}"/>
              </a:ext>
            </a:extLst>
          </p:cNvPr>
          <p:cNvSpPr>
            <a:spLocks noGrp="1"/>
          </p:cNvSpPr>
          <p:nvPr>
            <p:ph type="body" idx="1"/>
          </p:nvPr>
        </p:nvSpPr>
        <p:spPr/>
        <p:txBody>
          <a:bodyPr/>
          <a:lstStyle/>
          <a:p>
            <a:r>
              <a:rPr lang="en-US" dirty="0"/>
              <a:t>What you need to know to get started</a:t>
            </a:r>
          </a:p>
        </p:txBody>
      </p:sp>
      <p:pic>
        <p:nvPicPr>
          <p:cNvPr id="4" name="Audio 3">
            <a:hlinkClick r:id="" action="ppaction://media"/>
            <a:extLst>
              <a:ext uri="{FF2B5EF4-FFF2-40B4-BE49-F238E27FC236}">
                <a16:creationId xmlns:a16="http://schemas.microsoft.com/office/drawing/2014/main" id="{8C451C8A-C5A3-A648-8751-8BCB04C5B7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05086630"/>
      </p:ext>
    </p:extLst>
  </p:cSld>
  <p:clrMapOvr>
    <a:masterClrMapping/>
  </p:clrMapOvr>
  <mc:AlternateContent xmlns:mc="http://schemas.openxmlformats.org/markup-compatibility/2006">
    <mc:Choice xmlns:p14="http://schemas.microsoft.com/office/powerpoint/2010/main" Requires="p14">
      <p:transition spd="slow" p14:dur="2000" advTm="6860"/>
    </mc:Choice>
    <mc:Fallback>
      <p:transition spd="slow" advTm="6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2267-6A85-904D-A8D3-4783B3422704}"/>
              </a:ext>
            </a:extLst>
          </p:cNvPr>
          <p:cNvSpPr>
            <a:spLocks noGrp="1"/>
          </p:cNvSpPr>
          <p:nvPr>
            <p:ph type="title"/>
          </p:nvPr>
        </p:nvSpPr>
        <p:spPr/>
        <p:txBody>
          <a:bodyPr>
            <a:normAutofit/>
          </a:bodyPr>
          <a:lstStyle/>
          <a:p>
            <a:r>
              <a:rPr lang="en-US" sz="4000" dirty="0"/>
              <a:t>Practical tips</a:t>
            </a:r>
          </a:p>
        </p:txBody>
      </p:sp>
      <p:sp>
        <p:nvSpPr>
          <p:cNvPr id="3" name="Content Placeholder 2">
            <a:extLst>
              <a:ext uri="{FF2B5EF4-FFF2-40B4-BE49-F238E27FC236}">
                <a16:creationId xmlns:a16="http://schemas.microsoft.com/office/drawing/2014/main" id="{F5A2591B-2C26-8B4F-B5F7-82DE5A804C5E}"/>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0F687826-A7C2-0845-9F2B-A12D2962EA99}"/>
              </a:ext>
            </a:extLst>
          </p:cNvPr>
          <p:cNvSpPr>
            <a:spLocks noGrp="1"/>
          </p:cNvSpPr>
          <p:nvPr>
            <p:ph type="body" sz="half" idx="2"/>
          </p:nvPr>
        </p:nvSpPr>
        <p:spPr/>
        <p:txBody>
          <a:bodyPr>
            <a:normAutofit/>
          </a:bodyPr>
          <a:lstStyle/>
          <a:p>
            <a:r>
              <a:rPr lang="en-US" sz="2400" dirty="0"/>
              <a:t>Add to home screen</a:t>
            </a:r>
          </a:p>
        </p:txBody>
      </p:sp>
      <p:pic>
        <p:nvPicPr>
          <p:cNvPr id="6" name="Picture 5">
            <a:extLst>
              <a:ext uri="{FF2B5EF4-FFF2-40B4-BE49-F238E27FC236}">
                <a16:creationId xmlns:a16="http://schemas.microsoft.com/office/drawing/2014/main" id="{42E0CFA1-A90D-4E49-AC47-324D702C3E70}"/>
              </a:ext>
            </a:extLst>
          </p:cNvPr>
          <p:cNvPicPr>
            <a:picLocks noChangeAspect="1"/>
          </p:cNvPicPr>
          <p:nvPr/>
        </p:nvPicPr>
        <p:blipFill>
          <a:blip r:embed="rId6"/>
          <a:stretch>
            <a:fillRect/>
          </a:stretch>
        </p:blipFill>
        <p:spPr>
          <a:xfrm>
            <a:off x="7759865" y="91440"/>
            <a:ext cx="3855697" cy="6858000"/>
          </a:xfrm>
          <a:prstGeom prst="rect">
            <a:avLst/>
          </a:prstGeom>
        </p:spPr>
      </p:pic>
      <p:sp>
        <p:nvSpPr>
          <p:cNvPr id="9" name="TextBox 8">
            <a:extLst>
              <a:ext uri="{FF2B5EF4-FFF2-40B4-BE49-F238E27FC236}">
                <a16:creationId xmlns:a16="http://schemas.microsoft.com/office/drawing/2014/main" id="{9C1D9F9B-7696-E841-8FBA-8020AEC81870}"/>
              </a:ext>
            </a:extLst>
          </p:cNvPr>
          <p:cNvSpPr txBox="1"/>
          <p:nvPr/>
        </p:nvSpPr>
        <p:spPr>
          <a:xfrm>
            <a:off x="7802880" y="286517"/>
            <a:ext cx="2791149" cy="369332"/>
          </a:xfrm>
          <a:prstGeom prst="rect">
            <a:avLst/>
          </a:prstGeom>
          <a:solidFill>
            <a:schemeClr val="bg1"/>
          </a:solidFill>
        </p:spPr>
        <p:txBody>
          <a:bodyPr wrap="none" rtlCol="0">
            <a:spAutoFit/>
          </a:bodyPr>
          <a:lstStyle/>
          <a:p>
            <a:r>
              <a:rPr lang="en-CA" dirty="0">
                <a:solidFill>
                  <a:srgbClr val="001948"/>
                </a:solidFill>
                <a:hlinkClick r:id="rId7">
                  <a:extLst>
                    <a:ext uri="{A12FA001-AC4F-418D-AE19-62706E023703}">
                      <ahyp:hlinkClr xmlns:ahyp="http://schemas.microsoft.com/office/drawing/2018/hyperlinkcolor" val="tx"/>
                    </a:ext>
                  </a:extLst>
                </a:hlinkClick>
              </a:rPr>
              <a:t>https://meded.utoronto.ca</a:t>
            </a:r>
            <a:endParaRPr lang="en-US" dirty="0">
              <a:solidFill>
                <a:srgbClr val="001948"/>
              </a:solidFill>
            </a:endParaRPr>
          </a:p>
        </p:txBody>
      </p:sp>
      <p:sp>
        <p:nvSpPr>
          <p:cNvPr id="11" name="Rounded Rectangle 10">
            <a:extLst>
              <a:ext uri="{FF2B5EF4-FFF2-40B4-BE49-F238E27FC236}">
                <a16:creationId xmlns:a16="http://schemas.microsoft.com/office/drawing/2014/main" id="{080FFDBE-855C-1040-800D-98FE364AD4D5}"/>
              </a:ext>
            </a:extLst>
          </p:cNvPr>
          <p:cNvSpPr/>
          <p:nvPr/>
        </p:nvSpPr>
        <p:spPr>
          <a:xfrm>
            <a:off x="7704814" y="136404"/>
            <a:ext cx="3826971" cy="72608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EE80834-2C17-874C-B3CB-7028A06AB78E}"/>
              </a:ext>
            </a:extLst>
          </p:cNvPr>
          <p:cNvPicPr>
            <a:picLocks noChangeAspect="1"/>
          </p:cNvPicPr>
          <p:nvPr/>
        </p:nvPicPr>
        <p:blipFill>
          <a:blip r:embed="rId8"/>
          <a:stretch>
            <a:fillRect/>
          </a:stretch>
        </p:blipFill>
        <p:spPr>
          <a:xfrm>
            <a:off x="3569282" y="21572"/>
            <a:ext cx="3873494" cy="6836428"/>
          </a:xfrm>
          <a:prstGeom prst="rect">
            <a:avLst/>
          </a:prstGeom>
        </p:spPr>
      </p:pic>
      <p:sp>
        <p:nvSpPr>
          <p:cNvPr id="7" name="Rounded Rectangle 6">
            <a:extLst>
              <a:ext uri="{FF2B5EF4-FFF2-40B4-BE49-F238E27FC236}">
                <a16:creationId xmlns:a16="http://schemas.microsoft.com/office/drawing/2014/main" id="{5D543D45-19A5-9945-ABAD-3F07F45D2838}"/>
              </a:ext>
            </a:extLst>
          </p:cNvPr>
          <p:cNvSpPr/>
          <p:nvPr/>
        </p:nvSpPr>
        <p:spPr>
          <a:xfrm>
            <a:off x="3569282" y="5978283"/>
            <a:ext cx="948906" cy="864108"/>
          </a:xfrm>
          <a:prstGeom prst="roundRect">
            <a:avLst>
              <a:gd name="adj" fmla="val 2319"/>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Audio 7">
            <a:hlinkClick r:id="" action="ppaction://media"/>
            <a:extLst>
              <a:ext uri="{FF2B5EF4-FFF2-40B4-BE49-F238E27FC236}">
                <a16:creationId xmlns:a16="http://schemas.microsoft.com/office/drawing/2014/main" id="{CCA80F1C-BADB-7940-A923-7DFE44EFAAD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921080774"/>
      </p:ext>
    </p:extLst>
  </p:cSld>
  <p:clrMapOvr>
    <a:masterClrMapping/>
  </p:clrMapOvr>
  <mc:AlternateContent xmlns:mc="http://schemas.openxmlformats.org/markup-compatibility/2006">
    <mc:Choice xmlns:p14="http://schemas.microsoft.com/office/powerpoint/2010/main" Requires="p14">
      <p:transition spd="slow" p14:dur="2000" advTm="21816"/>
    </mc:Choice>
    <mc:Fallback>
      <p:transition spd="slow" advTm="21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11"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2267-6A85-904D-A8D3-4783B3422704}"/>
              </a:ext>
            </a:extLst>
          </p:cNvPr>
          <p:cNvSpPr>
            <a:spLocks noGrp="1"/>
          </p:cNvSpPr>
          <p:nvPr>
            <p:ph type="title"/>
          </p:nvPr>
        </p:nvSpPr>
        <p:spPr/>
        <p:txBody>
          <a:bodyPr>
            <a:normAutofit/>
          </a:bodyPr>
          <a:lstStyle/>
          <a:p>
            <a:r>
              <a:rPr lang="en-US" sz="4000" dirty="0"/>
              <a:t>Practical tips</a:t>
            </a:r>
          </a:p>
        </p:txBody>
      </p:sp>
      <p:sp>
        <p:nvSpPr>
          <p:cNvPr id="4" name="Text Placeholder 3">
            <a:extLst>
              <a:ext uri="{FF2B5EF4-FFF2-40B4-BE49-F238E27FC236}">
                <a16:creationId xmlns:a16="http://schemas.microsoft.com/office/drawing/2014/main" id="{0F687826-A7C2-0845-9F2B-A12D2962EA99}"/>
              </a:ext>
            </a:extLst>
          </p:cNvPr>
          <p:cNvSpPr>
            <a:spLocks noGrp="1"/>
          </p:cNvSpPr>
          <p:nvPr>
            <p:ph type="body" sz="half" idx="2"/>
          </p:nvPr>
        </p:nvSpPr>
        <p:spPr/>
        <p:txBody>
          <a:bodyPr>
            <a:normAutofit/>
          </a:bodyPr>
          <a:lstStyle/>
          <a:p>
            <a:r>
              <a:rPr lang="en-US" sz="2400" dirty="0"/>
              <a:t>Add to home screen</a:t>
            </a:r>
          </a:p>
        </p:txBody>
      </p:sp>
      <p:sp>
        <p:nvSpPr>
          <p:cNvPr id="10" name="Rounded Rectangle 9">
            <a:extLst>
              <a:ext uri="{FF2B5EF4-FFF2-40B4-BE49-F238E27FC236}">
                <a16:creationId xmlns:a16="http://schemas.microsoft.com/office/drawing/2014/main" id="{C21F6B7D-234A-F24E-8BDE-2D2569E307E5}"/>
              </a:ext>
            </a:extLst>
          </p:cNvPr>
          <p:cNvSpPr/>
          <p:nvPr/>
        </p:nvSpPr>
        <p:spPr>
          <a:xfrm>
            <a:off x="5279365" y="6297283"/>
            <a:ext cx="603850" cy="534320"/>
          </a:xfrm>
          <a:prstGeom prst="roundRect">
            <a:avLst>
              <a:gd name="adj" fmla="val 44468"/>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80CAE82-EE53-7540-9F7E-0264F5C2E367}"/>
              </a:ext>
            </a:extLst>
          </p:cNvPr>
          <p:cNvPicPr>
            <a:picLocks noChangeAspect="1"/>
          </p:cNvPicPr>
          <p:nvPr/>
        </p:nvPicPr>
        <p:blipFill>
          <a:blip r:embed="rId6"/>
          <a:stretch>
            <a:fillRect/>
          </a:stretch>
        </p:blipFill>
        <p:spPr>
          <a:xfrm>
            <a:off x="243824" y="0"/>
            <a:ext cx="3855697" cy="6858000"/>
          </a:xfrm>
          <a:prstGeom prst="rect">
            <a:avLst/>
          </a:prstGeom>
        </p:spPr>
      </p:pic>
      <p:sp>
        <p:nvSpPr>
          <p:cNvPr id="11" name="Rounded Rectangle 10">
            <a:extLst>
              <a:ext uri="{FF2B5EF4-FFF2-40B4-BE49-F238E27FC236}">
                <a16:creationId xmlns:a16="http://schemas.microsoft.com/office/drawing/2014/main" id="{BD714ED6-43C4-BD44-82F2-22BD547AB936}"/>
              </a:ext>
            </a:extLst>
          </p:cNvPr>
          <p:cNvSpPr/>
          <p:nvPr/>
        </p:nvSpPr>
        <p:spPr>
          <a:xfrm>
            <a:off x="281571" y="1665901"/>
            <a:ext cx="1687905" cy="246062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D883642-E2B0-054F-9682-B340915AB0F3}"/>
              </a:ext>
            </a:extLst>
          </p:cNvPr>
          <p:cNvPicPr>
            <a:picLocks noChangeAspect="1"/>
          </p:cNvPicPr>
          <p:nvPr/>
        </p:nvPicPr>
        <p:blipFill>
          <a:blip r:embed="rId7"/>
          <a:stretch>
            <a:fillRect/>
          </a:stretch>
        </p:blipFill>
        <p:spPr>
          <a:xfrm>
            <a:off x="4113908" y="-26397"/>
            <a:ext cx="3918857" cy="6858000"/>
          </a:xfrm>
          <a:prstGeom prst="rect">
            <a:avLst/>
          </a:prstGeom>
        </p:spPr>
      </p:pic>
      <p:sp>
        <p:nvSpPr>
          <p:cNvPr id="12" name="Rounded Rectangle 11">
            <a:extLst>
              <a:ext uri="{FF2B5EF4-FFF2-40B4-BE49-F238E27FC236}">
                <a16:creationId xmlns:a16="http://schemas.microsoft.com/office/drawing/2014/main" id="{B0979F45-0450-504C-81FB-BF6D2B24FD52}"/>
              </a:ext>
            </a:extLst>
          </p:cNvPr>
          <p:cNvSpPr/>
          <p:nvPr/>
        </p:nvSpPr>
        <p:spPr>
          <a:xfrm>
            <a:off x="5626737" y="6146310"/>
            <a:ext cx="772485" cy="84293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6BA84CF-5CA7-7E4A-9745-F47A7764A0AB}"/>
              </a:ext>
            </a:extLst>
          </p:cNvPr>
          <p:cNvPicPr>
            <a:picLocks noChangeAspect="1"/>
          </p:cNvPicPr>
          <p:nvPr/>
        </p:nvPicPr>
        <p:blipFill>
          <a:blip r:embed="rId8"/>
          <a:stretch>
            <a:fillRect/>
          </a:stretch>
        </p:blipFill>
        <p:spPr>
          <a:xfrm>
            <a:off x="8047152" y="-26397"/>
            <a:ext cx="3914652" cy="6858000"/>
          </a:xfrm>
          <a:prstGeom prst="rect">
            <a:avLst/>
          </a:prstGeom>
        </p:spPr>
      </p:pic>
      <p:sp>
        <p:nvSpPr>
          <p:cNvPr id="13" name="Rounded Rectangle 12">
            <a:extLst>
              <a:ext uri="{FF2B5EF4-FFF2-40B4-BE49-F238E27FC236}">
                <a16:creationId xmlns:a16="http://schemas.microsoft.com/office/drawing/2014/main" id="{FD163C70-A87F-E842-B18D-52EED77201B3}"/>
              </a:ext>
            </a:extLst>
          </p:cNvPr>
          <p:cNvSpPr/>
          <p:nvPr/>
        </p:nvSpPr>
        <p:spPr>
          <a:xfrm>
            <a:off x="9567577" y="5003417"/>
            <a:ext cx="873801" cy="114289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387C1D08-2D96-F749-88AC-4E55D5238B0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426956355"/>
      </p:ext>
    </p:extLst>
  </p:cSld>
  <p:clrMapOvr>
    <a:masterClrMapping/>
  </p:clrMapOvr>
  <mc:AlternateContent xmlns:mc="http://schemas.openxmlformats.org/markup-compatibility/2006">
    <mc:Choice xmlns:p14="http://schemas.microsoft.com/office/powerpoint/2010/main" Requires="p14">
      <p:transition spd="slow" p14:dur="2000" advTm="20921"/>
    </mc:Choice>
    <mc:Fallback>
      <p:transition spd="slow" advTm="20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2267-6A85-904D-A8D3-4783B3422704}"/>
              </a:ext>
            </a:extLst>
          </p:cNvPr>
          <p:cNvSpPr>
            <a:spLocks noGrp="1"/>
          </p:cNvSpPr>
          <p:nvPr>
            <p:ph type="title"/>
          </p:nvPr>
        </p:nvSpPr>
        <p:spPr/>
        <p:txBody>
          <a:bodyPr>
            <a:normAutofit/>
          </a:bodyPr>
          <a:lstStyle/>
          <a:p>
            <a:r>
              <a:rPr lang="en-US" sz="4000" dirty="0"/>
              <a:t>Practical tips</a:t>
            </a:r>
          </a:p>
        </p:txBody>
      </p:sp>
      <p:sp>
        <p:nvSpPr>
          <p:cNvPr id="4" name="Text Placeholder 3">
            <a:extLst>
              <a:ext uri="{FF2B5EF4-FFF2-40B4-BE49-F238E27FC236}">
                <a16:creationId xmlns:a16="http://schemas.microsoft.com/office/drawing/2014/main" id="{0F687826-A7C2-0845-9F2B-A12D2962EA99}"/>
              </a:ext>
            </a:extLst>
          </p:cNvPr>
          <p:cNvSpPr>
            <a:spLocks noGrp="1"/>
          </p:cNvSpPr>
          <p:nvPr>
            <p:ph type="body" sz="half" idx="2"/>
          </p:nvPr>
        </p:nvSpPr>
        <p:spPr/>
        <p:txBody>
          <a:bodyPr>
            <a:normAutofit/>
          </a:bodyPr>
          <a:lstStyle/>
          <a:p>
            <a:r>
              <a:rPr lang="en-US" sz="2400" dirty="0"/>
              <a:t>Add to home screen</a:t>
            </a:r>
          </a:p>
        </p:txBody>
      </p:sp>
      <p:pic>
        <p:nvPicPr>
          <p:cNvPr id="3" name="Picture 2">
            <a:extLst>
              <a:ext uri="{FF2B5EF4-FFF2-40B4-BE49-F238E27FC236}">
                <a16:creationId xmlns:a16="http://schemas.microsoft.com/office/drawing/2014/main" id="{3DF6F747-7AAF-D24B-A3C4-AA93FB9F88E3}"/>
              </a:ext>
            </a:extLst>
          </p:cNvPr>
          <p:cNvPicPr>
            <a:picLocks noChangeAspect="1"/>
          </p:cNvPicPr>
          <p:nvPr/>
        </p:nvPicPr>
        <p:blipFill>
          <a:blip r:embed="rId6"/>
          <a:stretch>
            <a:fillRect/>
          </a:stretch>
        </p:blipFill>
        <p:spPr>
          <a:xfrm>
            <a:off x="3773664" y="91440"/>
            <a:ext cx="3953209" cy="6858000"/>
          </a:xfrm>
          <a:prstGeom prst="rect">
            <a:avLst/>
          </a:prstGeom>
        </p:spPr>
      </p:pic>
      <p:sp>
        <p:nvSpPr>
          <p:cNvPr id="9" name="Rounded Rectangle 8">
            <a:extLst>
              <a:ext uri="{FF2B5EF4-FFF2-40B4-BE49-F238E27FC236}">
                <a16:creationId xmlns:a16="http://schemas.microsoft.com/office/drawing/2014/main" id="{09F7011A-5138-214A-B449-E032DD11BFFC}"/>
              </a:ext>
            </a:extLst>
          </p:cNvPr>
          <p:cNvSpPr/>
          <p:nvPr/>
        </p:nvSpPr>
        <p:spPr>
          <a:xfrm flipH="1">
            <a:off x="4644611" y="1047230"/>
            <a:ext cx="736928" cy="552858"/>
          </a:xfrm>
          <a:prstGeom prst="roundRect">
            <a:avLst>
              <a:gd name="adj" fmla="val 44468"/>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A069DC90-A4CF-2D48-AE6C-C76F250C5776}"/>
              </a:ext>
            </a:extLst>
          </p:cNvPr>
          <p:cNvSpPr/>
          <p:nvPr/>
        </p:nvSpPr>
        <p:spPr>
          <a:xfrm flipH="1">
            <a:off x="6776041" y="91440"/>
            <a:ext cx="950832" cy="705728"/>
          </a:xfrm>
          <a:prstGeom prst="roundRect">
            <a:avLst>
              <a:gd name="adj" fmla="val 44468"/>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294429E-D5D6-0944-B60C-92E725A2AF34}"/>
              </a:ext>
            </a:extLst>
          </p:cNvPr>
          <p:cNvPicPr>
            <a:picLocks noChangeAspect="1"/>
          </p:cNvPicPr>
          <p:nvPr/>
        </p:nvPicPr>
        <p:blipFill>
          <a:blip r:embed="rId7"/>
          <a:stretch>
            <a:fillRect/>
          </a:stretch>
        </p:blipFill>
        <p:spPr>
          <a:xfrm>
            <a:off x="7942982" y="65176"/>
            <a:ext cx="3855697" cy="6858000"/>
          </a:xfrm>
          <a:prstGeom prst="rect">
            <a:avLst/>
          </a:prstGeom>
        </p:spPr>
      </p:pic>
      <p:sp>
        <p:nvSpPr>
          <p:cNvPr id="15" name="Rounded Rectangle 14">
            <a:extLst>
              <a:ext uri="{FF2B5EF4-FFF2-40B4-BE49-F238E27FC236}">
                <a16:creationId xmlns:a16="http://schemas.microsoft.com/office/drawing/2014/main" id="{D5CE3C52-5586-4147-84D0-0C2021E086BA}"/>
              </a:ext>
            </a:extLst>
          </p:cNvPr>
          <p:cNvSpPr/>
          <p:nvPr/>
        </p:nvSpPr>
        <p:spPr>
          <a:xfrm>
            <a:off x="8078908" y="1047230"/>
            <a:ext cx="897147" cy="1180101"/>
          </a:xfrm>
          <a:prstGeom prst="roundRect">
            <a:avLst>
              <a:gd name="adj" fmla="val 50000"/>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1C087430-1633-5441-976F-704C2AFBCF1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974190526"/>
      </p:ext>
    </p:extLst>
  </p:cSld>
  <p:clrMapOvr>
    <a:masterClrMapping/>
  </p:clrMapOvr>
  <mc:AlternateContent xmlns:mc="http://schemas.openxmlformats.org/markup-compatibility/2006">
    <mc:Choice xmlns:p14="http://schemas.microsoft.com/office/powerpoint/2010/main" Requires="p14">
      <p:transition spd="slow" p14:dur="2000" advTm="12534"/>
    </mc:Choice>
    <mc:Fallback>
      <p:transition spd="slow" advTm="12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9"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E0B0E-E5F8-BA43-B192-F51F0D6DAAD0}"/>
              </a:ext>
            </a:extLst>
          </p:cNvPr>
          <p:cNvSpPr>
            <a:spLocks noGrp="1"/>
          </p:cNvSpPr>
          <p:nvPr>
            <p:ph type="title"/>
          </p:nvPr>
        </p:nvSpPr>
        <p:spPr/>
        <p:txBody>
          <a:bodyPr/>
          <a:lstStyle/>
          <a:p>
            <a:r>
              <a:rPr lang="en-US" sz="4000" dirty="0"/>
              <a:t>Practical tips</a:t>
            </a:r>
            <a:br>
              <a:rPr lang="en-US" dirty="0"/>
            </a:br>
            <a:r>
              <a:rPr lang="en-US" sz="2400" dirty="0"/>
              <a:t>Fill out a form on </a:t>
            </a:r>
            <a:r>
              <a:rPr lang="en-US" sz="2400" dirty="0" err="1"/>
              <a:t>Elentra</a:t>
            </a:r>
            <a:endParaRPr lang="en-US" sz="2400" dirty="0"/>
          </a:p>
        </p:txBody>
      </p:sp>
      <p:pic>
        <p:nvPicPr>
          <p:cNvPr id="4" name="Picture 3">
            <a:extLst>
              <a:ext uri="{FF2B5EF4-FFF2-40B4-BE49-F238E27FC236}">
                <a16:creationId xmlns:a16="http://schemas.microsoft.com/office/drawing/2014/main" id="{2BF994DD-2B82-2B40-A1C9-4A16662BE88A}"/>
              </a:ext>
            </a:extLst>
          </p:cNvPr>
          <p:cNvPicPr>
            <a:picLocks noChangeAspect="1"/>
          </p:cNvPicPr>
          <p:nvPr/>
        </p:nvPicPr>
        <p:blipFill>
          <a:blip r:embed="rId4"/>
          <a:stretch>
            <a:fillRect/>
          </a:stretch>
        </p:blipFill>
        <p:spPr>
          <a:xfrm>
            <a:off x="3905573" y="607018"/>
            <a:ext cx="7772400" cy="4776404"/>
          </a:xfrm>
          <a:prstGeom prst="rect">
            <a:avLst/>
          </a:prstGeom>
        </p:spPr>
      </p:pic>
      <p:sp>
        <p:nvSpPr>
          <p:cNvPr id="5" name="Oval 4">
            <a:extLst>
              <a:ext uri="{FF2B5EF4-FFF2-40B4-BE49-F238E27FC236}">
                <a16:creationId xmlns:a16="http://schemas.microsoft.com/office/drawing/2014/main" id="{348F447B-127C-BE4F-9843-30803FC45E3C}"/>
              </a:ext>
            </a:extLst>
          </p:cNvPr>
          <p:cNvSpPr/>
          <p:nvPr/>
        </p:nvSpPr>
        <p:spPr>
          <a:xfrm>
            <a:off x="10290876" y="3394130"/>
            <a:ext cx="1325104" cy="5634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BAAAA4D-F337-A245-BF85-B17D17254FE9}"/>
              </a:ext>
            </a:extLst>
          </p:cNvPr>
          <p:cNvSpPr txBox="1"/>
          <p:nvPr/>
        </p:nvSpPr>
        <p:spPr>
          <a:xfrm>
            <a:off x="3905573" y="5889356"/>
            <a:ext cx="4381328" cy="369332"/>
          </a:xfrm>
          <a:prstGeom prst="rect">
            <a:avLst/>
          </a:prstGeom>
          <a:noFill/>
        </p:spPr>
        <p:txBody>
          <a:bodyPr wrap="none" rtlCol="0">
            <a:spAutoFit/>
          </a:bodyPr>
          <a:lstStyle/>
          <a:p>
            <a:r>
              <a:rPr lang="en-US" dirty="0"/>
              <a:t>Or go directly to: </a:t>
            </a:r>
            <a:r>
              <a:rPr lang="en-CA" dirty="0">
                <a:hlinkClick r:id="rId5"/>
              </a:rPr>
              <a:t>https://meded.utoronto.ca</a:t>
            </a:r>
            <a:endParaRPr lang="en-US" dirty="0"/>
          </a:p>
        </p:txBody>
      </p:sp>
      <p:sp>
        <p:nvSpPr>
          <p:cNvPr id="8" name="Rectangle 7">
            <a:extLst>
              <a:ext uri="{FF2B5EF4-FFF2-40B4-BE49-F238E27FC236}">
                <a16:creationId xmlns:a16="http://schemas.microsoft.com/office/drawing/2014/main" id="{A825822C-58E0-3449-8B51-869CC8DC9400}"/>
              </a:ext>
            </a:extLst>
          </p:cNvPr>
          <p:cNvSpPr/>
          <p:nvPr/>
        </p:nvSpPr>
        <p:spPr>
          <a:xfrm>
            <a:off x="4252609" y="596297"/>
            <a:ext cx="3159839" cy="369332"/>
          </a:xfrm>
          <a:prstGeom prst="rect">
            <a:avLst/>
          </a:prstGeom>
          <a:solidFill>
            <a:schemeClr val="bg1"/>
          </a:solidFill>
        </p:spPr>
        <p:txBody>
          <a:bodyPr wrap="none">
            <a:spAutoFit/>
          </a:bodyPr>
          <a:lstStyle/>
          <a:p>
            <a:r>
              <a:rPr lang="en-CA" dirty="0">
                <a:solidFill>
                  <a:srgbClr val="001948"/>
                </a:solidFill>
                <a:hlinkClick r:id="rId6">
                  <a:extLst>
                    <a:ext uri="{A12FA001-AC4F-418D-AE19-62706E023703}">
                      <ahyp:hlinkClr xmlns:ahyp="http://schemas.microsoft.com/office/drawing/2018/hyperlinkcolor" val="tx"/>
                    </a:ext>
                  </a:extLst>
                </a:hlinkClick>
              </a:rPr>
              <a:t>https://pg.postmd.utoronto.ca/</a:t>
            </a:r>
            <a:endParaRPr lang="en-US" dirty="0">
              <a:solidFill>
                <a:srgbClr val="001948"/>
              </a:solidFill>
            </a:endParaRPr>
          </a:p>
        </p:txBody>
      </p:sp>
      <p:cxnSp>
        <p:nvCxnSpPr>
          <p:cNvPr id="10" name="Straight Arrow Connector 9">
            <a:extLst>
              <a:ext uri="{FF2B5EF4-FFF2-40B4-BE49-F238E27FC236}">
                <a16:creationId xmlns:a16="http://schemas.microsoft.com/office/drawing/2014/main" id="{F0399BD7-9710-0E45-8F83-7BBF475BB85E}"/>
              </a:ext>
            </a:extLst>
          </p:cNvPr>
          <p:cNvCxnSpPr/>
          <p:nvPr/>
        </p:nvCxnSpPr>
        <p:spPr>
          <a:xfrm flipH="1" flipV="1">
            <a:off x="7020732" y="965629"/>
            <a:ext cx="391716" cy="5377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3E6B2BCF-1098-C147-886A-3C6C271583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35047544"/>
      </p:ext>
    </p:extLst>
  </p:cSld>
  <p:clrMapOvr>
    <a:masterClrMapping/>
  </p:clrMapOvr>
  <mc:AlternateContent xmlns:mc="http://schemas.openxmlformats.org/markup-compatibility/2006">
    <mc:Choice xmlns:p14="http://schemas.microsoft.com/office/powerpoint/2010/main" Requires="p14">
      <p:transition spd="slow" p14:dur="2000" advTm="22834"/>
    </mc:Choice>
    <mc:Fallback>
      <p:transition spd="slow" advTm="22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51EFE0-FB1B-B34C-9852-1D5CF2B60AB0}"/>
              </a:ext>
            </a:extLst>
          </p:cNvPr>
          <p:cNvPicPr>
            <a:picLocks noChangeAspect="1"/>
          </p:cNvPicPr>
          <p:nvPr/>
        </p:nvPicPr>
        <p:blipFill>
          <a:blip r:embed="rId4"/>
          <a:stretch>
            <a:fillRect/>
          </a:stretch>
        </p:blipFill>
        <p:spPr>
          <a:xfrm>
            <a:off x="1524000" y="662640"/>
            <a:ext cx="9144000" cy="5532720"/>
          </a:xfrm>
          <a:prstGeom prst="rect">
            <a:avLst/>
          </a:prstGeom>
        </p:spPr>
      </p:pic>
      <p:cxnSp>
        <p:nvCxnSpPr>
          <p:cNvPr id="7" name="Straight Arrow Connector 6">
            <a:extLst>
              <a:ext uri="{FF2B5EF4-FFF2-40B4-BE49-F238E27FC236}">
                <a16:creationId xmlns:a16="http://schemas.microsoft.com/office/drawing/2014/main" id="{E247236D-FA7D-0947-A603-9C4C81BC38E3}"/>
              </a:ext>
            </a:extLst>
          </p:cNvPr>
          <p:cNvCxnSpPr/>
          <p:nvPr/>
        </p:nvCxnSpPr>
        <p:spPr>
          <a:xfrm flipH="1">
            <a:off x="4060556" y="3301139"/>
            <a:ext cx="74391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0DB4F07B-55CC-324C-85E8-CC370FBA4E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9534842"/>
      </p:ext>
    </p:extLst>
  </p:cSld>
  <p:clrMapOvr>
    <a:masterClrMapping/>
  </p:clrMapOvr>
  <mc:AlternateContent xmlns:mc="http://schemas.openxmlformats.org/markup-compatibility/2006">
    <mc:Choice xmlns:p14="http://schemas.microsoft.com/office/powerpoint/2010/main" Requires="p14">
      <p:transition spd="slow" p14:dur="2000" advTm="3853"/>
    </mc:Choice>
    <mc:Fallback>
      <p:transition spd="slow" advTm="3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303A3-7C01-D54F-8393-31E071217D38}"/>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32EDE1B5-4241-6E48-963C-43880B9EFDC8}"/>
              </a:ext>
            </a:extLst>
          </p:cNvPr>
          <p:cNvPicPr>
            <a:picLocks noChangeAspect="1"/>
          </p:cNvPicPr>
          <p:nvPr/>
        </p:nvPicPr>
        <p:blipFill>
          <a:blip r:embed="rId4"/>
          <a:stretch>
            <a:fillRect/>
          </a:stretch>
        </p:blipFill>
        <p:spPr>
          <a:xfrm>
            <a:off x="0" y="905306"/>
            <a:ext cx="12192000" cy="5047388"/>
          </a:xfrm>
          <a:prstGeom prst="rect">
            <a:avLst/>
          </a:prstGeom>
        </p:spPr>
      </p:pic>
      <p:cxnSp>
        <p:nvCxnSpPr>
          <p:cNvPr id="5" name="Straight Arrow Connector 4">
            <a:extLst>
              <a:ext uri="{FF2B5EF4-FFF2-40B4-BE49-F238E27FC236}">
                <a16:creationId xmlns:a16="http://schemas.microsoft.com/office/drawing/2014/main" id="{0814C727-E29F-FB4E-BB61-73AB54D0D9EC}"/>
              </a:ext>
            </a:extLst>
          </p:cNvPr>
          <p:cNvCxnSpPr/>
          <p:nvPr/>
        </p:nvCxnSpPr>
        <p:spPr>
          <a:xfrm flipH="1" flipV="1">
            <a:off x="2101161" y="3323689"/>
            <a:ext cx="697423" cy="2014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8B3B7DD3-7FA0-8D45-9D87-6C53095725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68703784"/>
      </p:ext>
    </p:extLst>
  </p:cSld>
  <p:clrMapOvr>
    <a:masterClrMapping/>
  </p:clrMapOvr>
  <mc:AlternateContent xmlns:mc="http://schemas.openxmlformats.org/markup-compatibility/2006">
    <mc:Choice xmlns:p14="http://schemas.microsoft.com/office/powerpoint/2010/main" Requires="p14">
      <p:transition spd="slow" p14:dur="2000" advTm="5665"/>
    </mc:Choice>
    <mc:Fallback>
      <p:transition spd="slow" advTm="5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56FBC-813E-3646-8A5B-2D31FB3102CD}"/>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0E98AF85-C250-FB4F-8685-A196B2FAF10A}"/>
              </a:ext>
            </a:extLst>
          </p:cNvPr>
          <p:cNvPicPr>
            <a:picLocks noChangeAspect="1"/>
          </p:cNvPicPr>
          <p:nvPr/>
        </p:nvPicPr>
        <p:blipFill>
          <a:blip r:embed="rId5"/>
          <a:stretch>
            <a:fillRect/>
          </a:stretch>
        </p:blipFill>
        <p:spPr>
          <a:xfrm>
            <a:off x="485775" y="6858000"/>
            <a:ext cx="9144000" cy="4162682"/>
          </a:xfrm>
          <a:prstGeom prst="rect">
            <a:avLst/>
          </a:prstGeom>
          <a:ln>
            <a:solidFill>
              <a:schemeClr val="accent6"/>
            </a:solidFill>
          </a:ln>
        </p:spPr>
      </p:pic>
      <p:sp>
        <p:nvSpPr>
          <p:cNvPr id="15" name="TextBox 14">
            <a:extLst>
              <a:ext uri="{FF2B5EF4-FFF2-40B4-BE49-F238E27FC236}">
                <a16:creationId xmlns:a16="http://schemas.microsoft.com/office/drawing/2014/main" id="{E517361D-7C51-CA48-B290-E4FB766A7223}"/>
              </a:ext>
            </a:extLst>
          </p:cNvPr>
          <p:cNvSpPr txBox="1"/>
          <p:nvPr/>
        </p:nvSpPr>
        <p:spPr>
          <a:xfrm>
            <a:off x="9691106" y="2466458"/>
            <a:ext cx="344966" cy="523220"/>
          </a:xfrm>
          <a:prstGeom prst="rect">
            <a:avLst/>
          </a:prstGeom>
          <a:noFill/>
        </p:spPr>
        <p:txBody>
          <a:bodyPr wrap="none" rtlCol="0">
            <a:spAutoFit/>
          </a:bodyPr>
          <a:lstStyle/>
          <a:p>
            <a:r>
              <a:rPr lang="en-US" sz="2800" dirty="0">
                <a:solidFill>
                  <a:srgbClr val="FF0000"/>
                </a:solidFill>
              </a:rPr>
              <a:t>1</a:t>
            </a:r>
          </a:p>
        </p:txBody>
      </p:sp>
      <p:sp>
        <p:nvSpPr>
          <p:cNvPr id="17" name="TextBox 16">
            <a:extLst>
              <a:ext uri="{FF2B5EF4-FFF2-40B4-BE49-F238E27FC236}">
                <a16:creationId xmlns:a16="http://schemas.microsoft.com/office/drawing/2014/main" id="{51D65FEE-F5DE-E44F-9AAB-E99B3733205C}"/>
              </a:ext>
            </a:extLst>
          </p:cNvPr>
          <p:cNvSpPr txBox="1"/>
          <p:nvPr/>
        </p:nvSpPr>
        <p:spPr>
          <a:xfrm>
            <a:off x="8767379" y="4311447"/>
            <a:ext cx="324128" cy="461665"/>
          </a:xfrm>
          <a:prstGeom prst="rect">
            <a:avLst/>
          </a:prstGeom>
          <a:noFill/>
        </p:spPr>
        <p:txBody>
          <a:bodyPr wrap="none" rtlCol="0">
            <a:spAutoFit/>
          </a:bodyPr>
          <a:lstStyle/>
          <a:p>
            <a:r>
              <a:rPr lang="en-US" sz="2400" dirty="0">
                <a:solidFill>
                  <a:srgbClr val="FF0000"/>
                </a:solidFill>
              </a:rPr>
              <a:t>3</a:t>
            </a:r>
          </a:p>
        </p:txBody>
      </p:sp>
      <p:pic>
        <p:nvPicPr>
          <p:cNvPr id="4" name="Picture 3">
            <a:extLst>
              <a:ext uri="{FF2B5EF4-FFF2-40B4-BE49-F238E27FC236}">
                <a16:creationId xmlns:a16="http://schemas.microsoft.com/office/drawing/2014/main" id="{0E6861B7-4AD1-FC4D-A845-C5F25209E2E3}"/>
              </a:ext>
            </a:extLst>
          </p:cNvPr>
          <p:cNvPicPr>
            <a:picLocks noChangeAspect="1"/>
          </p:cNvPicPr>
          <p:nvPr/>
        </p:nvPicPr>
        <p:blipFill>
          <a:blip r:embed="rId6"/>
          <a:stretch>
            <a:fillRect/>
          </a:stretch>
        </p:blipFill>
        <p:spPr>
          <a:xfrm>
            <a:off x="893791" y="1502421"/>
            <a:ext cx="9399494" cy="3844013"/>
          </a:xfrm>
          <a:prstGeom prst="rect">
            <a:avLst/>
          </a:prstGeom>
        </p:spPr>
      </p:pic>
      <p:cxnSp>
        <p:nvCxnSpPr>
          <p:cNvPr id="9" name="Straight Arrow Connector 8">
            <a:extLst>
              <a:ext uri="{FF2B5EF4-FFF2-40B4-BE49-F238E27FC236}">
                <a16:creationId xmlns:a16="http://schemas.microsoft.com/office/drawing/2014/main" id="{8E1D8591-EE5D-4540-BFC5-50DCF540A9E6}"/>
              </a:ext>
            </a:extLst>
          </p:cNvPr>
          <p:cNvCxnSpPr>
            <a:cxnSpLocks/>
          </p:cNvCxnSpPr>
          <p:nvPr/>
        </p:nvCxnSpPr>
        <p:spPr>
          <a:xfrm flipH="1" flipV="1">
            <a:off x="8488515" y="2069222"/>
            <a:ext cx="557727" cy="5584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8A0FBA6-565C-DB4F-9E35-B9175D152B09}"/>
              </a:ext>
            </a:extLst>
          </p:cNvPr>
          <p:cNvSpPr txBox="1"/>
          <p:nvPr/>
        </p:nvSpPr>
        <p:spPr>
          <a:xfrm>
            <a:off x="3432018" y="2989678"/>
            <a:ext cx="385360" cy="461665"/>
          </a:xfrm>
          <a:prstGeom prst="rect">
            <a:avLst/>
          </a:prstGeom>
          <a:noFill/>
        </p:spPr>
        <p:txBody>
          <a:bodyPr wrap="square" rtlCol="0">
            <a:spAutoFit/>
          </a:bodyPr>
          <a:lstStyle/>
          <a:p>
            <a:r>
              <a:rPr lang="en-US" sz="2400" dirty="0">
                <a:solidFill>
                  <a:srgbClr val="FF0000"/>
                </a:solidFill>
              </a:rPr>
              <a:t>2</a:t>
            </a:r>
          </a:p>
        </p:txBody>
      </p:sp>
      <p:cxnSp>
        <p:nvCxnSpPr>
          <p:cNvPr id="12" name="Straight Arrow Connector 11">
            <a:extLst>
              <a:ext uri="{FF2B5EF4-FFF2-40B4-BE49-F238E27FC236}">
                <a16:creationId xmlns:a16="http://schemas.microsoft.com/office/drawing/2014/main" id="{281B7801-ABE1-B14B-A557-7555E27CF211}"/>
              </a:ext>
            </a:extLst>
          </p:cNvPr>
          <p:cNvCxnSpPr>
            <a:cxnSpLocks/>
          </p:cNvCxnSpPr>
          <p:nvPr/>
        </p:nvCxnSpPr>
        <p:spPr>
          <a:xfrm flipH="1" flipV="1">
            <a:off x="2875680" y="2728068"/>
            <a:ext cx="473205" cy="4151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6D3A3E0-7331-8C49-A692-2EFEF27E8B33}"/>
              </a:ext>
            </a:extLst>
          </p:cNvPr>
          <p:cNvSpPr txBox="1"/>
          <p:nvPr/>
        </p:nvSpPr>
        <p:spPr>
          <a:xfrm>
            <a:off x="9074129" y="2640664"/>
            <a:ext cx="789460" cy="461665"/>
          </a:xfrm>
          <a:prstGeom prst="rect">
            <a:avLst/>
          </a:prstGeom>
          <a:noFill/>
        </p:spPr>
        <p:txBody>
          <a:bodyPr wrap="square" rtlCol="0">
            <a:spAutoFit/>
          </a:bodyPr>
          <a:lstStyle/>
          <a:p>
            <a:r>
              <a:rPr lang="en-US" sz="2400" dirty="0">
                <a:solidFill>
                  <a:srgbClr val="FF0000"/>
                </a:solidFill>
              </a:rPr>
              <a:t>1</a:t>
            </a:r>
          </a:p>
        </p:txBody>
      </p:sp>
      <p:sp>
        <p:nvSpPr>
          <p:cNvPr id="5" name="TextBox 4">
            <a:extLst>
              <a:ext uri="{FF2B5EF4-FFF2-40B4-BE49-F238E27FC236}">
                <a16:creationId xmlns:a16="http://schemas.microsoft.com/office/drawing/2014/main" id="{CE6F62FC-B9A6-6648-B103-7A508118C43F}"/>
              </a:ext>
            </a:extLst>
          </p:cNvPr>
          <p:cNvSpPr txBox="1"/>
          <p:nvPr/>
        </p:nvSpPr>
        <p:spPr>
          <a:xfrm>
            <a:off x="1139686" y="2466458"/>
            <a:ext cx="1563511" cy="276999"/>
          </a:xfrm>
          <a:prstGeom prst="rect">
            <a:avLst/>
          </a:prstGeom>
          <a:noFill/>
        </p:spPr>
        <p:txBody>
          <a:bodyPr wrap="square" rtlCol="0">
            <a:spAutoFit/>
          </a:bodyPr>
          <a:lstStyle/>
          <a:p>
            <a:r>
              <a:rPr lang="en-US" sz="1200" dirty="0"/>
              <a:t>TASKS &amp; RESULTS</a:t>
            </a:r>
          </a:p>
        </p:txBody>
      </p:sp>
      <p:sp>
        <p:nvSpPr>
          <p:cNvPr id="14" name="TextBox 13">
            <a:extLst>
              <a:ext uri="{FF2B5EF4-FFF2-40B4-BE49-F238E27FC236}">
                <a16:creationId xmlns:a16="http://schemas.microsoft.com/office/drawing/2014/main" id="{A839FF48-3EAF-D847-807B-9C7CABEA8A57}"/>
              </a:ext>
            </a:extLst>
          </p:cNvPr>
          <p:cNvSpPr txBox="1"/>
          <p:nvPr/>
        </p:nvSpPr>
        <p:spPr>
          <a:xfrm>
            <a:off x="892598" y="2400527"/>
            <a:ext cx="1563511" cy="276999"/>
          </a:xfrm>
          <a:prstGeom prst="rect">
            <a:avLst/>
          </a:prstGeom>
          <a:solidFill>
            <a:schemeClr val="bg1"/>
          </a:solidFill>
        </p:spPr>
        <p:txBody>
          <a:bodyPr wrap="square" rtlCol="0">
            <a:spAutoFit/>
          </a:bodyPr>
          <a:lstStyle/>
          <a:p>
            <a:r>
              <a:rPr lang="en-US" sz="1200" dirty="0"/>
              <a:t>TASKS &amp; RESULTS</a:t>
            </a:r>
          </a:p>
        </p:txBody>
      </p:sp>
      <p:sp>
        <p:nvSpPr>
          <p:cNvPr id="6" name="TextBox 5">
            <a:extLst>
              <a:ext uri="{FF2B5EF4-FFF2-40B4-BE49-F238E27FC236}">
                <a16:creationId xmlns:a16="http://schemas.microsoft.com/office/drawing/2014/main" id="{409291CB-8D60-D144-A932-7FCDE24FB3D7}"/>
              </a:ext>
            </a:extLst>
          </p:cNvPr>
          <p:cNvSpPr txBox="1"/>
          <p:nvPr/>
        </p:nvSpPr>
        <p:spPr>
          <a:xfrm>
            <a:off x="2171194" y="2400527"/>
            <a:ext cx="1570686" cy="276999"/>
          </a:xfrm>
          <a:prstGeom prst="rect">
            <a:avLst/>
          </a:prstGeom>
          <a:solidFill>
            <a:schemeClr val="bg1"/>
          </a:solidFill>
        </p:spPr>
        <p:txBody>
          <a:bodyPr wrap="none" rtlCol="0">
            <a:spAutoFit/>
          </a:bodyPr>
          <a:lstStyle/>
          <a:p>
            <a:r>
              <a:rPr lang="en-US" sz="1200" dirty="0">
                <a:solidFill>
                  <a:srgbClr val="FF0000"/>
                </a:solidFill>
              </a:rPr>
              <a:t>START ASSESSMENT</a:t>
            </a:r>
          </a:p>
        </p:txBody>
      </p:sp>
      <p:pic>
        <p:nvPicPr>
          <p:cNvPr id="7" name="Audio 6">
            <a:hlinkClick r:id="" action="ppaction://media"/>
            <a:extLst>
              <a:ext uri="{FF2B5EF4-FFF2-40B4-BE49-F238E27FC236}">
                <a16:creationId xmlns:a16="http://schemas.microsoft.com/office/drawing/2014/main" id="{455CEA48-CEB9-C742-A292-0BFAEE11158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838941746"/>
      </p:ext>
    </p:extLst>
  </p:cSld>
  <p:clrMapOvr>
    <a:masterClrMapping/>
  </p:clrMapOvr>
  <mc:AlternateContent xmlns:mc="http://schemas.openxmlformats.org/markup-compatibility/2006">
    <mc:Choice xmlns:p14="http://schemas.microsoft.com/office/powerpoint/2010/main" Requires="p14">
      <p:transition spd="slow" p14:dur="2000" advTm="19819"/>
    </mc:Choice>
    <mc:Fallback>
      <p:transition spd="slow" advTm="19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16"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FF10A-4353-9D40-A615-2A9AC984F695}"/>
              </a:ext>
            </a:extLst>
          </p:cNvPr>
          <p:cNvPicPr>
            <a:picLocks noChangeAspect="1"/>
          </p:cNvPicPr>
          <p:nvPr/>
        </p:nvPicPr>
        <p:blipFill>
          <a:blip r:embed="rId4"/>
          <a:stretch>
            <a:fillRect/>
          </a:stretch>
        </p:blipFill>
        <p:spPr>
          <a:xfrm>
            <a:off x="0" y="409246"/>
            <a:ext cx="12192000" cy="6039508"/>
          </a:xfrm>
          <a:prstGeom prst="rect">
            <a:avLst/>
          </a:prstGeom>
        </p:spPr>
      </p:pic>
      <p:sp>
        <p:nvSpPr>
          <p:cNvPr id="2" name="Title 1">
            <a:extLst>
              <a:ext uri="{FF2B5EF4-FFF2-40B4-BE49-F238E27FC236}">
                <a16:creationId xmlns:a16="http://schemas.microsoft.com/office/drawing/2014/main" id="{E629B081-1436-8146-AFCC-BBAD2FB6C809}"/>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A827711B-80EB-4743-B991-1E4ACF300703}"/>
              </a:ext>
            </a:extLst>
          </p:cNvPr>
          <p:cNvSpPr txBox="1"/>
          <p:nvPr/>
        </p:nvSpPr>
        <p:spPr>
          <a:xfrm>
            <a:off x="4114800" y="3711388"/>
            <a:ext cx="2689412" cy="338554"/>
          </a:xfrm>
          <a:prstGeom prst="rect">
            <a:avLst/>
          </a:prstGeom>
          <a:solidFill>
            <a:schemeClr val="bg1"/>
          </a:solidFill>
        </p:spPr>
        <p:txBody>
          <a:bodyPr wrap="square" rtlCol="0">
            <a:spAutoFit/>
          </a:bodyPr>
          <a:lstStyle/>
          <a:p>
            <a:r>
              <a:rPr lang="en-US" sz="1600" dirty="0"/>
              <a:t>Lawrence, DH</a:t>
            </a:r>
          </a:p>
        </p:txBody>
      </p:sp>
      <p:pic>
        <p:nvPicPr>
          <p:cNvPr id="5" name="Audio 4">
            <a:hlinkClick r:id="" action="ppaction://media"/>
            <a:extLst>
              <a:ext uri="{FF2B5EF4-FFF2-40B4-BE49-F238E27FC236}">
                <a16:creationId xmlns:a16="http://schemas.microsoft.com/office/drawing/2014/main" id="{F9208FC5-9573-3F4B-9052-31563197B3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20672697"/>
      </p:ext>
    </p:extLst>
  </p:cSld>
  <p:clrMapOvr>
    <a:masterClrMapping/>
  </p:clrMapOvr>
  <mc:AlternateContent xmlns:mc="http://schemas.openxmlformats.org/markup-compatibility/2006">
    <mc:Choice xmlns:p14="http://schemas.microsoft.com/office/powerpoint/2010/main" Requires="p14">
      <p:transition spd="slow" p14:dur="2000" advTm="11031"/>
    </mc:Choice>
    <mc:Fallback>
      <p:transition spd="slow" advTm="11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5C29-F0A8-1046-94FD-BEF571E9A7DC}"/>
              </a:ext>
            </a:extLst>
          </p:cNvPr>
          <p:cNvSpPr>
            <a:spLocks noGrp="1"/>
          </p:cNvSpPr>
          <p:nvPr>
            <p:ph type="title"/>
          </p:nvPr>
        </p:nvSpPr>
        <p:spPr/>
        <p:txBody>
          <a:bodyPr>
            <a:normAutofit/>
          </a:bodyPr>
          <a:lstStyle/>
          <a:p>
            <a:r>
              <a:rPr lang="en-US" dirty="0"/>
              <a:t>CBD Overview</a:t>
            </a:r>
          </a:p>
        </p:txBody>
      </p:sp>
      <p:sp>
        <p:nvSpPr>
          <p:cNvPr id="3" name="Text Placeholder 2">
            <a:extLst>
              <a:ext uri="{FF2B5EF4-FFF2-40B4-BE49-F238E27FC236}">
                <a16:creationId xmlns:a16="http://schemas.microsoft.com/office/drawing/2014/main" id="{F5160C7B-D0E5-5048-8DE6-1FA259F7F79B}"/>
              </a:ext>
            </a:extLst>
          </p:cNvPr>
          <p:cNvSpPr>
            <a:spLocks noGrp="1"/>
          </p:cNvSpPr>
          <p:nvPr>
            <p:ph type="body" idx="1"/>
          </p:nvPr>
        </p:nvSpPr>
        <p:spPr/>
        <p:txBody>
          <a:bodyPr/>
          <a:lstStyle/>
          <a:p>
            <a:r>
              <a:rPr lang="en-US" dirty="0"/>
              <a:t>Implications for learning and assessment</a:t>
            </a:r>
          </a:p>
        </p:txBody>
      </p:sp>
      <p:pic>
        <p:nvPicPr>
          <p:cNvPr id="4" name="Audio 3">
            <a:hlinkClick r:id="" action="ppaction://media"/>
            <a:extLst>
              <a:ext uri="{FF2B5EF4-FFF2-40B4-BE49-F238E27FC236}">
                <a16:creationId xmlns:a16="http://schemas.microsoft.com/office/drawing/2014/main" id="{BC7C9616-9491-1541-AC88-00E4FAE4CA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22101681"/>
      </p:ext>
    </p:extLst>
  </p:cSld>
  <p:clrMapOvr>
    <a:masterClrMapping/>
  </p:clrMapOvr>
  <mc:AlternateContent xmlns:mc="http://schemas.openxmlformats.org/markup-compatibility/2006">
    <mc:Choice xmlns:p14="http://schemas.microsoft.com/office/powerpoint/2010/main" Requires="p14">
      <p:transition spd="slow" p14:dur="2000" advTm="4153"/>
    </mc:Choice>
    <mc:Fallback>
      <p:transition spd="slow" advTm="4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429DC-A33F-A148-916E-21B5BC3E9F48}"/>
              </a:ext>
            </a:extLst>
          </p:cNvPr>
          <p:cNvSpPr>
            <a:spLocks noGrp="1"/>
          </p:cNvSpPr>
          <p:nvPr>
            <p:ph type="title"/>
          </p:nvPr>
        </p:nvSpPr>
        <p:spPr/>
        <p:txBody>
          <a:bodyPr/>
          <a:lstStyle/>
          <a:p>
            <a:endParaRPr lang="en-US" dirty="0"/>
          </a:p>
        </p:txBody>
      </p:sp>
      <p:sp>
        <p:nvSpPr>
          <p:cNvPr id="5" name="Rectangle 4">
            <a:extLst>
              <a:ext uri="{FF2B5EF4-FFF2-40B4-BE49-F238E27FC236}">
                <a16:creationId xmlns:a16="http://schemas.microsoft.com/office/drawing/2014/main" id="{0CC706CC-0C9D-024D-BC00-6B87B43B8C6C}"/>
              </a:ext>
            </a:extLst>
          </p:cNvPr>
          <p:cNvSpPr/>
          <p:nvPr/>
        </p:nvSpPr>
        <p:spPr>
          <a:xfrm>
            <a:off x="3581400" y="702508"/>
            <a:ext cx="1828800" cy="4404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A34BF34-CBAF-7442-AEB4-1A00142D87BD}"/>
              </a:ext>
            </a:extLst>
          </p:cNvPr>
          <p:cNvPicPr>
            <a:picLocks noChangeAspect="1"/>
          </p:cNvPicPr>
          <p:nvPr/>
        </p:nvPicPr>
        <p:blipFill>
          <a:blip r:embed="rId4"/>
          <a:stretch>
            <a:fillRect/>
          </a:stretch>
        </p:blipFill>
        <p:spPr>
          <a:xfrm>
            <a:off x="2925685" y="497541"/>
            <a:ext cx="7873596" cy="6858000"/>
          </a:xfrm>
          <a:prstGeom prst="rect">
            <a:avLst/>
          </a:prstGeom>
        </p:spPr>
      </p:pic>
      <p:cxnSp>
        <p:nvCxnSpPr>
          <p:cNvPr id="9" name="Straight Arrow Connector 8">
            <a:extLst>
              <a:ext uri="{FF2B5EF4-FFF2-40B4-BE49-F238E27FC236}">
                <a16:creationId xmlns:a16="http://schemas.microsoft.com/office/drawing/2014/main" id="{31CD8285-CA40-8D49-8A80-891E1C47250D}"/>
              </a:ext>
            </a:extLst>
          </p:cNvPr>
          <p:cNvCxnSpPr>
            <a:cxnSpLocks/>
          </p:cNvCxnSpPr>
          <p:nvPr/>
        </p:nvCxnSpPr>
        <p:spPr>
          <a:xfrm flipH="1">
            <a:off x="8390966" y="5916707"/>
            <a:ext cx="102197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7904747E-155B-BF47-973F-C003BD255C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08820010"/>
      </p:ext>
    </p:extLst>
  </p:cSld>
  <p:clrMapOvr>
    <a:masterClrMapping/>
  </p:clrMapOvr>
  <mc:AlternateContent xmlns:mc="http://schemas.openxmlformats.org/markup-compatibility/2006">
    <mc:Choice xmlns:p14="http://schemas.microsoft.com/office/powerpoint/2010/main" Requires="p14">
      <p:transition spd="slow" p14:dur="2000" advTm="9847"/>
    </mc:Choice>
    <mc:Fallback>
      <p:transition spd="slow" advTm="9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80DA-5638-DB43-9A4F-5FE5B57B00E8}"/>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88955F60-47AF-834C-ABEE-25948220D2A4}"/>
              </a:ext>
            </a:extLst>
          </p:cNvPr>
          <p:cNvPicPr>
            <a:picLocks noChangeAspect="1"/>
          </p:cNvPicPr>
          <p:nvPr/>
        </p:nvPicPr>
        <p:blipFill>
          <a:blip r:embed="rId4"/>
          <a:stretch>
            <a:fillRect/>
          </a:stretch>
        </p:blipFill>
        <p:spPr>
          <a:xfrm>
            <a:off x="1347286" y="0"/>
            <a:ext cx="9497428" cy="6858000"/>
          </a:xfrm>
          <a:prstGeom prst="rect">
            <a:avLst/>
          </a:prstGeom>
        </p:spPr>
      </p:pic>
      <p:pic>
        <p:nvPicPr>
          <p:cNvPr id="4" name="Audio 3">
            <a:hlinkClick r:id="" action="ppaction://media"/>
            <a:extLst>
              <a:ext uri="{FF2B5EF4-FFF2-40B4-BE49-F238E27FC236}">
                <a16:creationId xmlns:a16="http://schemas.microsoft.com/office/drawing/2014/main" id="{E5C8D1B3-7968-4744-8888-8D696341E7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30066118"/>
      </p:ext>
    </p:extLst>
  </p:cSld>
  <p:clrMapOvr>
    <a:masterClrMapping/>
  </p:clrMapOvr>
  <mc:AlternateContent xmlns:mc="http://schemas.openxmlformats.org/markup-compatibility/2006">
    <mc:Choice xmlns:p14="http://schemas.microsoft.com/office/powerpoint/2010/main" Requires="p14">
      <p:transition spd="slow" p14:dur="2000" advTm="6809"/>
    </mc:Choice>
    <mc:Fallback>
      <p:transition spd="slow" advTm="6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128311-46E1-3949-9A1C-B1C6BC9113A3}"/>
              </a:ext>
            </a:extLst>
          </p:cNvPr>
          <p:cNvPicPr>
            <a:picLocks noChangeAspect="1"/>
          </p:cNvPicPr>
          <p:nvPr/>
        </p:nvPicPr>
        <p:blipFill>
          <a:blip r:embed="rId4"/>
          <a:stretch>
            <a:fillRect/>
          </a:stretch>
        </p:blipFill>
        <p:spPr>
          <a:xfrm>
            <a:off x="0" y="348706"/>
            <a:ext cx="12192000" cy="6160587"/>
          </a:xfrm>
          <a:prstGeom prst="rect">
            <a:avLst/>
          </a:prstGeom>
        </p:spPr>
      </p:pic>
      <p:pic>
        <p:nvPicPr>
          <p:cNvPr id="2" name="Audio 1">
            <a:hlinkClick r:id="" action="ppaction://media"/>
            <a:extLst>
              <a:ext uri="{FF2B5EF4-FFF2-40B4-BE49-F238E27FC236}">
                <a16:creationId xmlns:a16="http://schemas.microsoft.com/office/drawing/2014/main" id="{44C5C6DD-E9E3-F64C-886A-4A7BB70EE9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55079181"/>
      </p:ext>
    </p:extLst>
  </p:cSld>
  <p:clrMapOvr>
    <a:masterClrMapping/>
  </p:clrMapOvr>
  <mc:AlternateContent xmlns:mc="http://schemas.openxmlformats.org/markup-compatibility/2006">
    <mc:Choice xmlns:p14="http://schemas.microsoft.com/office/powerpoint/2010/main" Requires="p14">
      <p:transition spd="slow" p14:dur="2000" advTm="38329"/>
    </mc:Choice>
    <mc:Fallback>
      <p:transition spd="slow" advTm="38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98DA99-0121-154A-848B-6F65D038104F}"/>
              </a:ext>
            </a:extLst>
          </p:cNvPr>
          <p:cNvPicPr>
            <a:picLocks noChangeAspect="1"/>
          </p:cNvPicPr>
          <p:nvPr/>
        </p:nvPicPr>
        <p:blipFill>
          <a:blip r:embed="rId4"/>
          <a:stretch>
            <a:fillRect/>
          </a:stretch>
        </p:blipFill>
        <p:spPr>
          <a:xfrm>
            <a:off x="0" y="571500"/>
            <a:ext cx="12192000" cy="5715000"/>
          </a:xfrm>
          <a:prstGeom prst="rect">
            <a:avLst/>
          </a:prstGeom>
        </p:spPr>
      </p:pic>
      <p:pic>
        <p:nvPicPr>
          <p:cNvPr id="2" name="Audio 1">
            <a:hlinkClick r:id="" action="ppaction://media"/>
            <a:extLst>
              <a:ext uri="{FF2B5EF4-FFF2-40B4-BE49-F238E27FC236}">
                <a16:creationId xmlns:a16="http://schemas.microsoft.com/office/drawing/2014/main" id="{D5071C8B-46FD-C742-9621-0AF0C4B8FC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15762762"/>
      </p:ext>
    </p:extLst>
  </p:cSld>
  <p:clrMapOvr>
    <a:masterClrMapping/>
  </p:clrMapOvr>
  <mc:AlternateContent xmlns:mc="http://schemas.openxmlformats.org/markup-compatibility/2006">
    <mc:Choice xmlns:p14="http://schemas.microsoft.com/office/powerpoint/2010/main" Requires="p14">
      <p:transition spd="slow" p14:dur="2000" advTm="16163"/>
    </mc:Choice>
    <mc:Fallback>
      <p:transition spd="slow" advTm="16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F0511-59B7-7F48-A69E-93DC57DF6D9A}"/>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A5D79278-0B7E-004F-A058-997D91583690}"/>
              </a:ext>
            </a:extLst>
          </p:cNvPr>
          <p:cNvPicPr>
            <a:picLocks noChangeAspect="1"/>
          </p:cNvPicPr>
          <p:nvPr/>
        </p:nvPicPr>
        <p:blipFill>
          <a:blip r:embed="rId4"/>
          <a:stretch>
            <a:fillRect/>
          </a:stretch>
        </p:blipFill>
        <p:spPr>
          <a:xfrm>
            <a:off x="0" y="1393674"/>
            <a:ext cx="12192000" cy="4070651"/>
          </a:xfrm>
          <a:prstGeom prst="rect">
            <a:avLst/>
          </a:prstGeom>
        </p:spPr>
      </p:pic>
      <p:pic>
        <p:nvPicPr>
          <p:cNvPr id="6" name="Picture 5">
            <a:extLst>
              <a:ext uri="{FF2B5EF4-FFF2-40B4-BE49-F238E27FC236}">
                <a16:creationId xmlns:a16="http://schemas.microsoft.com/office/drawing/2014/main" id="{AE536ECF-EFED-D748-8B49-B97F29DEC428}"/>
              </a:ext>
            </a:extLst>
          </p:cNvPr>
          <p:cNvPicPr>
            <a:picLocks noChangeAspect="1"/>
          </p:cNvPicPr>
          <p:nvPr/>
        </p:nvPicPr>
        <p:blipFill>
          <a:blip r:embed="rId5"/>
          <a:stretch>
            <a:fillRect/>
          </a:stretch>
        </p:blipFill>
        <p:spPr>
          <a:xfrm>
            <a:off x="1919746" y="5533493"/>
            <a:ext cx="7110534" cy="1025653"/>
          </a:xfrm>
          <a:prstGeom prst="rect">
            <a:avLst/>
          </a:prstGeom>
        </p:spPr>
      </p:pic>
      <p:pic>
        <p:nvPicPr>
          <p:cNvPr id="4" name="Audio 3">
            <a:hlinkClick r:id="" action="ppaction://media"/>
            <a:extLst>
              <a:ext uri="{FF2B5EF4-FFF2-40B4-BE49-F238E27FC236}">
                <a16:creationId xmlns:a16="http://schemas.microsoft.com/office/drawing/2014/main" id="{A5E66739-457B-8B43-9E01-18A455050F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18834180"/>
      </p:ext>
    </p:extLst>
  </p:cSld>
  <p:clrMapOvr>
    <a:masterClrMapping/>
  </p:clrMapOvr>
  <mc:AlternateContent xmlns:mc="http://schemas.openxmlformats.org/markup-compatibility/2006">
    <mc:Choice xmlns:p14="http://schemas.microsoft.com/office/powerpoint/2010/main" Requires="p14">
      <p:transition spd="slow" p14:dur="2000" advTm="35425"/>
    </mc:Choice>
    <mc:Fallback>
      <p:transition spd="slow" advTm="3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5C29-F0A8-1046-94FD-BEF571E9A7DC}"/>
              </a:ext>
            </a:extLst>
          </p:cNvPr>
          <p:cNvSpPr>
            <a:spLocks noGrp="1"/>
          </p:cNvSpPr>
          <p:nvPr>
            <p:ph type="title"/>
          </p:nvPr>
        </p:nvSpPr>
        <p:spPr/>
        <p:txBody>
          <a:bodyPr>
            <a:normAutofit fontScale="90000"/>
          </a:bodyPr>
          <a:lstStyle/>
          <a:p>
            <a:r>
              <a:rPr lang="en-US" sz="4400" dirty="0"/>
              <a:t>Click where you want to go:</a:t>
            </a:r>
            <a:br>
              <a:rPr lang="en-US" dirty="0"/>
            </a:br>
            <a:r>
              <a:rPr lang="en-US" dirty="0">
                <a:solidFill>
                  <a:schemeClr val="accent3">
                    <a:lumMod val="75000"/>
                  </a:schemeClr>
                </a:solidFill>
                <a:hlinkClick r:id="rId4" action="ppaction://hlinksldjump">
                  <a:extLst>
                    <a:ext uri="{A12FA001-AC4F-418D-AE19-62706E023703}">
                      <ahyp:hlinkClr xmlns:ahyp="http://schemas.microsoft.com/office/drawing/2018/hyperlinkcolor" val="tx"/>
                    </a:ext>
                  </a:extLst>
                </a:hlinkClick>
              </a:rPr>
              <a:t>CBD Overview</a:t>
            </a:r>
            <a:br>
              <a:rPr lang="en-US" dirty="0">
                <a:solidFill>
                  <a:schemeClr val="accent3">
                    <a:lumMod val="75000"/>
                  </a:schemeClr>
                </a:solidFill>
              </a:rPr>
            </a:br>
            <a:r>
              <a:rPr lang="en-US" dirty="0">
                <a:solidFill>
                  <a:schemeClr val="accent3">
                    <a:lumMod val="75000"/>
                  </a:schemeClr>
                </a:solidFill>
                <a:hlinkClick r:id="rId5" action="ppaction://hlinksldjump">
                  <a:extLst>
                    <a:ext uri="{A12FA001-AC4F-418D-AE19-62706E023703}">
                      <ahyp:hlinkClr xmlns:ahyp="http://schemas.microsoft.com/office/drawing/2018/hyperlinkcolor" val="tx"/>
                    </a:ext>
                  </a:extLst>
                </a:hlinkClick>
              </a:rPr>
              <a:t>Selecting EPAs</a:t>
            </a:r>
            <a:br>
              <a:rPr lang="en-US" dirty="0">
                <a:solidFill>
                  <a:schemeClr val="accent3">
                    <a:lumMod val="75000"/>
                  </a:schemeClr>
                </a:solidFill>
              </a:rPr>
            </a:br>
            <a:r>
              <a:rPr lang="en-US" dirty="0">
                <a:solidFill>
                  <a:schemeClr val="accent3">
                    <a:lumMod val="75000"/>
                  </a:schemeClr>
                </a:solidFill>
                <a:hlinkClick r:id="rId6" action="ppaction://hlinksldjump">
                  <a:extLst>
                    <a:ext uri="{A12FA001-AC4F-418D-AE19-62706E023703}">
                      <ahyp:hlinkClr xmlns:ahyp="http://schemas.microsoft.com/office/drawing/2018/hyperlinkcolor" val="tx"/>
                    </a:ext>
                  </a:extLst>
                </a:hlinkClick>
              </a:rPr>
              <a:t>Accessing Elentra</a:t>
            </a:r>
            <a:br>
              <a:rPr lang="en-US" dirty="0"/>
            </a:br>
            <a:r>
              <a:rPr lang="en-US" dirty="0">
                <a:solidFill>
                  <a:schemeClr val="accent4">
                    <a:lumMod val="60000"/>
                    <a:lumOff val="40000"/>
                  </a:schemeClr>
                </a:solidFill>
                <a:hlinkClick r:id="rId7" action="ppaction://hlinksldjump">
                  <a:extLst>
                    <a:ext uri="{A12FA001-AC4F-418D-AE19-62706E023703}">
                      <ahyp:hlinkClr xmlns:ahyp="http://schemas.microsoft.com/office/drawing/2018/hyperlinkcolor" val="tx"/>
                    </a:ext>
                  </a:extLst>
                </a:hlinkClick>
              </a:rPr>
              <a:t>Accessing DOM Resources</a:t>
            </a:r>
            <a:br>
              <a:rPr lang="en-US" dirty="0"/>
            </a:br>
            <a:r>
              <a:rPr lang="en-US" dirty="0">
                <a:solidFill>
                  <a:schemeClr val="accent3">
                    <a:lumMod val="75000"/>
                  </a:schemeClr>
                </a:solidFill>
                <a:hlinkClick r:id="rId8" action="ppaction://hlinksldjump">
                  <a:extLst>
                    <a:ext uri="{A12FA001-AC4F-418D-AE19-62706E023703}">
                      <ahyp:hlinkClr xmlns:ahyp="http://schemas.microsoft.com/office/drawing/2018/hyperlinkcolor" val="tx"/>
                    </a:ext>
                  </a:extLst>
                </a:hlinkClick>
              </a:rPr>
              <a:t>Exit – Any questions?</a:t>
            </a:r>
            <a:endParaRPr lang="en-US" dirty="0">
              <a:solidFill>
                <a:schemeClr val="accent3">
                  <a:lumMod val="75000"/>
                </a:schemeClr>
              </a:solidFill>
            </a:endParaRPr>
          </a:p>
        </p:txBody>
      </p:sp>
      <p:pic>
        <p:nvPicPr>
          <p:cNvPr id="3" name="Audio 2">
            <a:hlinkClick r:id="" action="ppaction://media"/>
            <a:extLst>
              <a:ext uri="{FF2B5EF4-FFF2-40B4-BE49-F238E27FC236}">
                <a16:creationId xmlns:a16="http://schemas.microsoft.com/office/drawing/2014/main" id="{D3B54922-E227-2A49-81FD-1FE3FC5850C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57884654"/>
      </p:ext>
    </p:extLst>
  </p:cSld>
  <p:clrMapOvr>
    <a:masterClrMapping/>
  </p:clrMapOvr>
  <mc:AlternateContent xmlns:mc="http://schemas.openxmlformats.org/markup-compatibility/2006">
    <mc:Choice xmlns:p14="http://schemas.microsoft.com/office/powerpoint/2010/main" Requires="p14">
      <p:transition spd="slow" p14:dur="2000" advTm="5244"/>
    </mc:Choice>
    <mc:Fallback>
      <p:transition spd="slow" advTm="5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D4ECBF-85AC-B042-9D7C-10161E8314DD}"/>
              </a:ext>
            </a:extLst>
          </p:cNvPr>
          <p:cNvSpPr>
            <a:spLocks noGrp="1"/>
          </p:cNvSpPr>
          <p:nvPr>
            <p:ph type="title"/>
          </p:nvPr>
        </p:nvSpPr>
        <p:spPr/>
        <p:txBody>
          <a:bodyPr/>
          <a:lstStyle/>
          <a:p>
            <a:r>
              <a:rPr lang="en-US" dirty="0"/>
              <a:t>DOM CBD resources</a:t>
            </a:r>
          </a:p>
        </p:txBody>
      </p:sp>
      <p:sp>
        <p:nvSpPr>
          <p:cNvPr id="5" name="Text Placeholder 4">
            <a:extLst>
              <a:ext uri="{FF2B5EF4-FFF2-40B4-BE49-F238E27FC236}">
                <a16:creationId xmlns:a16="http://schemas.microsoft.com/office/drawing/2014/main" id="{2DA31FA9-1BCB-A041-85C5-967DA8ED1684}"/>
              </a:ext>
            </a:extLst>
          </p:cNvPr>
          <p:cNvSpPr>
            <a:spLocks noGrp="1"/>
          </p:cNvSpPr>
          <p:nvPr>
            <p:ph type="body" idx="1"/>
          </p:nvPr>
        </p:nvSpPr>
        <p:spPr/>
        <p:txBody>
          <a:bodyPr/>
          <a:lstStyle/>
          <a:p>
            <a:endParaRPr lang="en-US"/>
          </a:p>
        </p:txBody>
      </p:sp>
      <p:pic>
        <p:nvPicPr>
          <p:cNvPr id="2" name="Audio 1">
            <a:hlinkClick r:id="" action="ppaction://media"/>
            <a:extLst>
              <a:ext uri="{FF2B5EF4-FFF2-40B4-BE49-F238E27FC236}">
                <a16:creationId xmlns:a16="http://schemas.microsoft.com/office/drawing/2014/main" id="{391D086F-081F-A342-BB27-8DDCCA8162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33086794"/>
      </p:ext>
    </p:extLst>
  </p:cSld>
  <p:clrMapOvr>
    <a:masterClrMapping/>
  </p:clrMapOvr>
  <mc:AlternateContent xmlns:mc="http://schemas.openxmlformats.org/markup-compatibility/2006">
    <mc:Choice xmlns:p14="http://schemas.microsoft.com/office/powerpoint/2010/main" Requires="p14">
      <p:transition spd="slow" p14:dur="2000" advTm="1456"/>
    </mc:Choice>
    <mc:Fallback>
      <p:transition spd="slow" advTm="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CA6FB-B1E5-454F-B700-C472F48A2EB8}"/>
              </a:ext>
            </a:extLst>
          </p:cNvPr>
          <p:cNvSpPr>
            <a:spLocks noGrp="1"/>
          </p:cNvSpPr>
          <p:nvPr>
            <p:ph type="title"/>
          </p:nvPr>
        </p:nvSpPr>
        <p:spPr>
          <a:xfrm>
            <a:off x="113772" y="2132013"/>
            <a:ext cx="8683625" cy="839787"/>
          </a:xfrm>
        </p:spPr>
        <p:txBody>
          <a:bodyPr>
            <a:noAutofit/>
          </a:bodyPr>
          <a:lstStyle/>
          <a:p>
            <a:r>
              <a:rPr lang="en-US" b="1" dirty="0"/>
              <a:t>Getting Started:</a:t>
            </a:r>
            <a:br>
              <a:rPr lang="en-US" b="1" dirty="0"/>
            </a:br>
            <a:r>
              <a:rPr lang="en-US" b="1" dirty="0"/>
              <a:t> FAQ</a:t>
            </a:r>
          </a:p>
        </p:txBody>
      </p:sp>
      <p:sp>
        <p:nvSpPr>
          <p:cNvPr id="3" name="Content Placeholder 2">
            <a:extLst>
              <a:ext uri="{FF2B5EF4-FFF2-40B4-BE49-F238E27FC236}">
                <a16:creationId xmlns:a16="http://schemas.microsoft.com/office/drawing/2014/main" id="{A8B278CF-900D-2847-96E6-144B7F6BD950}"/>
              </a:ext>
            </a:extLst>
          </p:cNvPr>
          <p:cNvSpPr>
            <a:spLocks noGrp="1"/>
          </p:cNvSpPr>
          <p:nvPr>
            <p:ph idx="1"/>
          </p:nvPr>
        </p:nvSpPr>
        <p:spPr>
          <a:xfrm>
            <a:off x="3463924" y="1157289"/>
            <a:ext cx="8885238" cy="4418013"/>
          </a:xfrm>
        </p:spPr>
        <p:txBody>
          <a:bodyPr>
            <a:normAutofit lnSpcReduction="10000"/>
          </a:bodyPr>
          <a:lstStyle/>
          <a:p>
            <a:r>
              <a:rPr lang="en-US" sz="2800" dirty="0"/>
              <a:t>What do I need to know about TTD </a:t>
            </a:r>
            <a:r>
              <a:rPr lang="en-US" sz="2400" dirty="0"/>
              <a:t>(Transition to Discipline)</a:t>
            </a:r>
            <a:r>
              <a:rPr lang="en-US" sz="2800" dirty="0"/>
              <a:t>?</a:t>
            </a:r>
          </a:p>
          <a:p>
            <a:pPr lvl="1"/>
            <a:r>
              <a:rPr lang="en-US" sz="2000" i="1" dirty="0"/>
              <a:t>See Stage Primer</a:t>
            </a:r>
          </a:p>
          <a:p>
            <a:r>
              <a:rPr lang="en-US" sz="2800" dirty="0"/>
              <a:t>Which EPAs should the resident get done? </a:t>
            </a:r>
          </a:p>
          <a:p>
            <a:pPr lvl="1"/>
            <a:r>
              <a:rPr lang="en-US" sz="2400" i="1" dirty="0"/>
              <a:t>See Learner Schedule, Rotation cards, Curriculum Plan (redundant)</a:t>
            </a:r>
          </a:p>
          <a:p>
            <a:r>
              <a:rPr lang="en-US" sz="2800" dirty="0"/>
              <a:t>Where do you find the forms?</a:t>
            </a:r>
          </a:p>
          <a:p>
            <a:pPr lvl="1"/>
            <a:r>
              <a:rPr lang="en-US" sz="2400" i="1" dirty="0"/>
              <a:t>Dom website: EPA Primers for information</a:t>
            </a:r>
          </a:p>
          <a:p>
            <a:pPr lvl="1"/>
            <a:r>
              <a:rPr lang="en-US" sz="2400" i="1" dirty="0" err="1"/>
              <a:t>Elentra</a:t>
            </a:r>
            <a:r>
              <a:rPr lang="en-US" sz="2400" i="1" dirty="0"/>
              <a:t>: to complete assessment on actual form</a:t>
            </a:r>
          </a:p>
          <a:p>
            <a:r>
              <a:rPr lang="en-US" sz="2800" dirty="0"/>
              <a:t>How many do they need to do? </a:t>
            </a:r>
            <a:r>
              <a:rPr lang="en-US" sz="2800" i="1" dirty="0"/>
              <a:t>2 each week</a:t>
            </a:r>
          </a:p>
          <a:p>
            <a:r>
              <a:rPr lang="en-US" sz="2800" dirty="0"/>
              <a:t>Who starts the process, you or the resident? </a:t>
            </a:r>
            <a:r>
              <a:rPr lang="en-US" sz="2800" i="1" dirty="0"/>
              <a:t>Both!</a:t>
            </a:r>
          </a:p>
          <a:p>
            <a:pPr marL="457200" lvl="1" indent="0">
              <a:buNone/>
            </a:pPr>
            <a:endParaRPr lang="en-US" dirty="0"/>
          </a:p>
        </p:txBody>
      </p:sp>
      <p:sp>
        <p:nvSpPr>
          <p:cNvPr id="4" name="Slide Number Placeholder 3">
            <a:extLst>
              <a:ext uri="{FF2B5EF4-FFF2-40B4-BE49-F238E27FC236}">
                <a16:creationId xmlns:a16="http://schemas.microsoft.com/office/drawing/2014/main" id="{01B5FF92-8764-1344-9AA1-63A2D5C7F968}"/>
              </a:ext>
            </a:extLst>
          </p:cNvPr>
          <p:cNvSpPr>
            <a:spLocks noGrp="1"/>
          </p:cNvSpPr>
          <p:nvPr>
            <p:ph type="sldNum" sz="quarter" idx="12"/>
          </p:nvPr>
        </p:nvSpPr>
        <p:spPr/>
        <p:txBody>
          <a:bodyPr/>
          <a:lstStyle/>
          <a:p>
            <a:endParaRPr lang="en-US"/>
          </a:p>
        </p:txBody>
      </p:sp>
      <p:pic>
        <p:nvPicPr>
          <p:cNvPr id="6" name="Audio 5">
            <a:hlinkClick r:id="" action="ppaction://media"/>
            <a:extLst>
              <a:ext uri="{FF2B5EF4-FFF2-40B4-BE49-F238E27FC236}">
                <a16:creationId xmlns:a16="http://schemas.microsoft.com/office/drawing/2014/main" id="{31891480-EF90-6E41-8FB4-F5C172351D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96808274"/>
      </p:ext>
    </p:extLst>
  </p:cSld>
  <p:clrMapOvr>
    <a:masterClrMapping/>
  </p:clrMapOvr>
  <mc:AlternateContent xmlns:mc="http://schemas.openxmlformats.org/markup-compatibility/2006">
    <mc:Choice xmlns:p14="http://schemas.microsoft.com/office/powerpoint/2010/main" Requires="p14">
      <p:transition spd="slow" p14:dur="2000" advTm="50804"/>
    </mc:Choice>
    <mc:Fallback>
      <p:transition spd="slow" advTm="50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1F9BF-1EF2-F047-A91D-A104B4535232}"/>
              </a:ext>
            </a:extLst>
          </p:cNvPr>
          <p:cNvSpPr>
            <a:spLocks noGrp="1"/>
          </p:cNvSpPr>
          <p:nvPr>
            <p:ph type="title"/>
          </p:nvPr>
        </p:nvSpPr>
        <p:spPr>
          <a:xfrm>
            <a:off x="381339" y="2812258"/>
            <a:ext cx="2505451" cy="839787"/>
          </a:xfrm>
        </p:spPr>
        <p:txBody>
          <a:bodyPr>
            <a:normAutofit fontScale="90000"/>
          </a:bodyPr>
          <a:lstStyle/>
          <a:p>
            <a:pPr algn="ctr"/>
            <a:r>
              <a:rPr lang="en-US" dirty="0"/>
              <a:t>Transition to Discipline TTD </a:t>
            </a:r>
            <a:r>
              <a:rPr lang="en-US" dirty="0">
                <a:solidFill>
                  <a:srgbClr val="FFFF00"/>
                </a:solidFill>
              </a:rPr>
              <a:t>Stage Primer</a:t>
            </a:r>
            <a:br>
              <a:rPr lang="en-US" dirty="0">
                <a:solidFill>
                  <a:srgbClr val="FFFF00"/>
                </a:solidFill>
              </a:rPr>
            </a:br>
            <a:r>
              <a:rPr lang="en-US" dirty="0">
                <a:solidFill>
                  <a:schemeClr val="bg1"/>
                </a:solidFill>
              </a:rPr>
              <a:t>provides an overview of the stage</a:t>
            </a:r>
            <a:br>
              <a:rPr lang="en-US" dirty="0"/>
            </a:br>
            <a:r>
              <a:rPr lang="en-CA" sz="2000" dirty="0">
                <a:solidFill>
                  <a:schemeClr val="bg1"/>
                </a:solidFill>
                <a:hlinkClick r:id="rId4">
                  <a:extLst>
                    <a:ext uri="{A12FA001-AC4F-418D-AE19-62706E023703}">
                      <ahyp:hlinkClr xmlns:ahyp="http://schemas.microsoft.com/office/drawing/2018/hyperlinkcolor" val="tx"/>
                    </a:ext>
                  </a:extLst>
                </a:hlinkClick>
              </a:rPr>
              <a:t>http://www.deptmedicine.utoronto.ca/sites/default/files/Resident Primer - Transition to Discipline.pdf</a:t>
            </a:r>
            <a:endParaRPr lang="en-US" sz="2000" dirty="0">
              <a:solidFill>
                <a:schemeClr val="bg1"/>
              </a:solidFill>
            </a:endParaRPr>
          </a:p>
        </p:txBody>
      </p:sp>
      <p:pic>
        <p:nvPicPr>
          <p:cNvPr id="5" name="Content Placeholder 4">
            <a:extLst>
              <a:ext uri="{FF2B5EF4-FFF2-40B4-BE49-F238E27FC236}">
                <a16:creationId xmlns:a16="http://schemas.microsoft.com/office/drawing/2014/main" id="{FA9FC745-BFDA-1448-AD08-63C6355AEC15}"/>
              </a:ext>
            </a:extLst>
          </p:cNvPr>
          <p:cNvPicPr>
            <a:picLocks noGrp="1" noChangeAspect="1"/>
          </p:cNvPicPr>
          <p:nvPr>
            <p:ph idx="1"/>
          </p:nvPr>
        </p:nvPicPr>
        <p:blipFill>
          <a:blip r:embed="rId5"/>
          <a:stretch>
            <a:fillRect/>
          </a:stretch>
        </p:blipFill>
        <p:spPr>
          <a:xfrm>
            <a:off x="4487602" y="154783"/>
            <a:ext cx="5989176" cy="6553993"/>
          </a:xfrm>
          <a:prstGeom prst="rect">
            <a:avLst/>
          </a:prstGeom>
        </p:spPr>
      </p:pic>
      <p:sp>
        <p:nvSpPr>
          <p:cNvPr id="4" name="Date Placeholder 3">
            <a:extLst>
              <a:ext uri="{FF2B5EF4-FFF2-40B4-BE49-F238E27FC236}">
                <a16:creationId xmlns:a16="http://schemas.microsoft.com/office/drawing/2014/main" id="{738DE11A-87A2-2449-B33A-2EA42E3B8F34}"/>
              </a:ext>
            </a:extLst>
          </p:cNvPr>
          <p:cNvSpPr>
            <a:spLocks noGrp="1"/>
          </p:cNvSpPr>
          <p:nvPr>
            <p:ph type="dt" sz="half" idx="10"/>
          </p:nvPr>
        </p:nvSpPr>
        <p:spPr/>
        <p:txBody>
          <a:bodyPr/>
          <a:lstStyle/>
          <a:p>
            <a:pPr>
              <a:defRPr/>
            </a:pPr>
            <a:fld id="{67B21DED-6BCB-4B49-A3D7-CD761221AA6C}" type="datetime1">
              <a:rPr lang="en-US" altLang="en-US" smtClean="0"/>
              <a:t>7/11/19</a:t>
            </a:fld>
            <a:endParaRPr lang="en-US" altLang="en-US"/>
          </a:p>
        </p:txBody>
      </p:sp>
      <p:pic>
        <p:nvPicPr>
          <p:cNvPr id="3" name="Audio 2">
            <a:hlinkClick r:id="" action="ppaction://media"/>
            <a:extLst>
              <a:ext uri="{FF2B5EF4-FFF2-40B4-BE49-F238E27FC236}">
                <a16:creationId xmlns:a16="http://schemas.microsoft.com/office/drawing/2014/main" id="{F310829F-2D82-254F-96A0-043A885155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40267090"/>
      </p:ext>
    </p:extLst>
  </p:cSld>
  <p:clrMapOvr>
    <a:masterClrMapping/>
  </p:clrMapOvr>
  <mc:AlternateContent xmlns:mc="http://schemas.openxmlformats.org/markup-compatibility/2006">
    <mc:Choice xmlns:p14="http://schemas.microsoft.com/office/powerpoint/2010/main" Requires="p14">
      <p:transition spd="slow" p14:dur="2000" advTm="15925"/>
    </mc:Choice>
    <mc:Fallback>
      <p:transition spd="slow" advTm="15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0A649-6441-3142-B700-2E1780B2F3B4}"/>
              </a:ext>
            </a:extLst>
          </p:cNvPr>
          <p:cNvSpPr>
            <a:spLocks noGrp="1"/>
          </p:cNvSpPr>
          <p:nvPr>
            <p:ph type="title"/>
          </p:nvPr>
        </p:nvSpPr>
        <p:spPr>
          <a:xfrm>
            <a:off x="1751027" y="154783"/>
            <a:ext cx="8683625" cy="839787"/>
          </a:xfrm>
        </p:spPr>
        <p:txBody>
          <a:bodyPr/>
          <a:lstStyle/>
          <a:p>
            <a:r>
              <a:rPr lang="en-US" b="1" dirty="0"/>
              <a:t>Check out your Learner Schedule</a:t>
            </a:r>
          </a:p>
        </p:txBody>
      </p:sp>
      <p:sp>
        <p:nvSpPr>
          <p:cNvPr id="3" name="Content Placeholder 2">
            <a:extLst>
              <a:ext uri="{FF2B5EF4-FFF2-40B4-BE49-F238E27FC236}">
                <a16:creationId xmlns:a16="http://schemas.microsoft.com/office/drawing/2014/main" id="{1E440CE4-0B92-5749-80BC-5196D237BFFB}"/>
              </a:ext>
            </a:extLst>
          </p:cNvPr>
          <p:cNvSpPr>
            <a:spLocks noGrp="1"/>
          </p:cNvSpPr>
          <p:nvPr>
            <p:ph idx="1"/>
          </p:nvPr>
        </p:nvSpPr>
        <p:spPr>
          <a:xfrm>
            <a:off x="0" y="574676"/>
            <a:ext cx="8683625" cy="4418013"/>
          </a:xfrm>
        </p:spPr>
        <p:txBody>
          <a:bodyPr>
            <a:normAutofit/>
          </a:bodyPr>
          <a:lstStyle/>
          <a:p>
            <a:r>
              <a:rPr lang="en-US" sz="3200" dirty="0">
                <a:solidFill>
                  <a:schemeClr val="bg1"/>
                </a:solidFill>
              </a:rPr>
              <a:t>Each Resident’s </a:t>
            </a:r>
          </a:p>
          <a:p>
            <a:r>
              <a:rPr lang="en-US" sz="3200" dirty="0">
                <a:solidFill>
                  <a:schemeClr val="bg1"/>
                </a:solidFill>
              </a:rPr>
              <a:t>personal </a:t>
            </a:r>
          </a:p>
          <a:p>
            <a:r>
              <a:rPr lang="en-US" sz="3200" dirty="0">
                <a:solidFill>
                  <a:srgbClr val="FFFF00"/>
                </a:solidFill>
              </a:rPr>
              <a:t>Learner Schedule</a:t>
            </a:r>
          </a:p>
          <a:p>
            <a:r>
              <a:rPr lang="en-US" sz="3200" dirty="0">
                <a:solidFill>
                  <a:schemeClr val="bg1"/>
                </a:solidFill>
              </a:rPr>
              <a:t>indicates  which </a:t>
            </a:r>
          </a:p>
          <a:p>
            <a:r>
              <a:rPr lang="en-US" sz="3200" dirty="0">
                <a:solidFill>
                  <a:schemeClr val="bg1"/>
                </a:solidFill>
              </a:rPr>
              <a:t>EPAs to complete</a:t>
            </a:r>
          </a:p>
          <a:p>
            <a:r>
              <a:rPr lang="en-US" sz="3200" dirty="0">
                <a:solidFill>
                  <a:schemeClr val="bg1"/>
                </a:solidFill>
              </a:rPr>
              <a:t>each rotation</a:t>
            </a:r>
          </a:p>
        </p:txBody>
      </p:sp>
      <p:sp>
        <p:nvSpPr>
          <p:cNvPr id="4" name="Date Placeholder 3">
            <a:extLst>
              <a:ext uri="{FF2B5EF4-FFF2-40B4-BE49-F238E27FC236}">
                <a16:creationId xmlns:a16="http://schemas.microsoft.com/office/drawing/2014/main" id="{4DFD9D06-1BC0-944E-91B8-81DB7365F816}"/>
              </a:ext>
            </a:extLst>
          </p:cNvPr>
          <p:cNvSpPr>
            <a:spLocks noGrp="1"/>
          </p:cNvSpPr>
          <p:nvPr>
            <p:ph type="dt" sz="half" idx="10"/>
          </p:nvPr>
        </p:nvSpPr>
        <p:spPr/>
        <p:txBody>
          <a:bodyPr/>
          <a:lstStyle/>
          <a:p>
            <a:pPr>
              <a:defRPr/>
            </a:pPr>
            <a:fld id="{67B21DED-6BCB-4B49-A3D7-CD761221AA6C}" type="datetime1">
              <a:rPr lang="en-US" altLang="en-US" smtClean="0"/>
              <a:t>7/11/19</a:t>
            </a:fld>
            <a:endParaRPr lang="en-US" altLang="en-US"/>
          </a:p>
        </p:txBody>
      </p:sp>
      <p:pic>
        <p:nvPicPr>
          <p:cNvPr id="5" name="Picture 4">
            <a:extLst>
              <a:ext uri="{FF2B5EF4-FFF2-40B4-BE49-F238E27FC236}">
                <a16:creationId xmlns:a16="http://schemas.microsoft.com/office/drawing/2014/main" id="{7CC58ADF-5204-1741-BAA0-BAC276FF548F}"/>
              </a:ext>
            </a:extLst>
          </p:cNvPr>
          <p:cNvPicPr>
            <a:picLocks noChangeAspect="1"/>
          </p:cNvPicPr>
          <p:nvPr/>
        </p:nvPicPr>
        <p:blipFill>
          <a:blip r:embed="rId4"/>
          <a:stretch>
            <a:fillRect/>
          </a:stretch>
        </p:blipFill>
        <p:spPr>
          <a:xfrm>
            <a:off x="3925605" y="764383"/>
            <a:ext cx="7264400" cy="5575300"/>
          </a:xfrm>
          <a:prstGeom prst="rect">
            <a:avLst/>
          </a:prstGeom>
        </p:spPr>
      </p:pic>
      <p:pic>
        <p:nvPicPr>
          <p:cNvPr id="6" name="Audio 5">
            <a:hlinkClick r:id="" action="ppaction://media"/>
            <a:extLst>
              <a:ext uri="{FF2B5EF4-FFF2-40B4-BE49-F238E27FC236}">
                <a16:creationId xmlns:a16="http://schemas.microsoft.com/office/drawing/2014/main" id="{7CCEDFF8-329A-9940-BA66-B4EA7EDF95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80470678"/>
      </p:ext>
    </p:extLst>
  </p:cSld>
  <p:clrMapOvr>
    <a:masterClrMapping/>
  </p:clrMapOvr>
  <mc:AlternateContent xmlns:mc="http://schemas.openxmlformats.org/markup-compatibility/2006">
    <mc:Choice xmlns:p14="http://schemas.microsoft.com/office/powerpoint/2010/main" Requires="p14">
      <p:transition spd="slow" p14:dur="2000" advTm="21675"/>
    </mc:Choice>
    <mc:Fallback>
      <p:transition spd="slow" advTm="21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D3842-0978-9646-A6E4-782BC51362E5}"/>
              </a:ext>
            </a:extLst>
          </p:cNvPr>
          <p:cNvSpPr>
            <a:spLocks noGrp="1"/>
          </p:cNvSpPr>
          <p:nvPr>
            <p:ph type="title"/>
          </p:nvPr>
        </p:nvSpPr>
        <p:spPr/>
        <p:txBody>
          <a:bodyPr/>
          <a:lstStyle/>
          <a:p>
            <a:r>
              <a:rPr lang="en-US" dirty="0"/>
              <a:t>EPAs and assessment</a:t>
            </a:r>
          </a:p>
        </p:txBody>
      </p:sp>
      <p:sp>
        <p:nvSpPr>
          <p:cNvPr id="12" name="Freeform 11">
            <a:extLst>
              <a:ext uri="{FF2B5EF4-FFF2-40B4-BE49-F238E27FC236}">
                <a16:creationId xmlns:a16="http://schemas.microsoft.com/office/drawing/2014/main" id="{C582AEBB-3089-9D41-ADD3-CBC266CB858A}"/>
              </a:ext>
            </a:extLst>
          </p:cNvPr>
          <p:cNvSpPr/>
          <p:nvPr/>
        </p:nvSpPr>
        <p:spPr>
          <a:xfrm>
            <a:off x="3868738" y="866527"/>
            <a:ext cx="1283070" cy="1832957"/>
          </a:xfrm>
          <a:custGeom>
            <a:avLst/>
            <a:gdLst>
              <a:gd name="connsiteX0" fmla="*/ 0 w 1832956"/>
              <a:gd name="connsiteY0" fmla="*/ 0 h 1283069"/>
              <a:gd name="connsiteX1" fmla="*/ 1191422 w 1832956"/>
              <a:gd name="connsiteY1" fmla="*/ 0 h 1283069"/>
              <a:gd name="connsiteX2" fmla="*/ 1832956 w 1832956"/>
              <a:gd name="connsiteY2" fmla="*/ 641535 h 1283069"/>
              <a:gd name="connsiteX3" fmla="*/ 1191422 w 1832956"/>
              <a:gd name="connsiteY3" fmla="*/ 1283069 h 1283069"/>
              <a:gd name="connsiteX4" fmla="*/ 0 w 1832956"/>
              <a:gd name="connsiteY4" fmla="*/ 1283069 h 1283069"/>
              <a:gd name="connsiteX5" fmla="*/ 641535 w 1832956"/>
              <a:gd name="connsiteY5" fmla="*/ 641535 h 1283069"/>
              <a:gd name="connsiteX6" fmla="*/ 0 w 1832956"/>
              <a:gd name="connsiteY6" fmla="*/ 0 h 128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2956" h="1283069">
                <a:moveTo>
                  <a:pt x="1832955" y="0"/>
                </a:moveTo>
                <a:lnTo>
                  <a:pt x="1832955" y="833995"/>
                </a:lnTo>
                <a:lnTo>
                  <a:pt x="916477" y="1283069"/>
                </a:lnTo>
                <a:lnTo>
                  <a:pt x="1" y="833995"/>
                </a:lnTo>
                <a:lnTo>
                  <a:pt x="1" y="0"/>
                </a:lnTo>
                <a:lnTo>
                  <a:pt x="916477" y="449075"/>
                </a:lnTo>
                <a:lnTo>
                  <a:pt x="1832955"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241" tIns="656776" rIns="15240" bIns="656774" numCol="1" spcCol="1270" anchor="ctr" anchorCtr="0">
            <a:noAutofit/>
          </a:bodyPr>
          <a:lstStyle/>
          <a:p>
            <a:pPr marL="0" lvl="0" indent="0" algn="ctr" defTabSz="1066800">
              <a:lnSpc>
                <a:spcPct val="90000"/>
              </a:lnSpc>
              <a:spcBef>
                <a:spcPct val="0"/>
              </a:spcBef>
              <a:spcAft>
                <a:spcPct val="35000"/>
              </a:spcAft>
              <a:buNone/>
            </a:pPr>
            <a:r>
              <a:rPr lang="en-US" sz="2400" kern="1200" dirty="0"/>
              <a:t>EPA</a:t>
            </a:r>
          </a:p>
        </p:txBody>
      </p:sp>
      <p:sp>
        <p:nvSpPr>
          <p:cNvPr id="13" name="Freeform 12">
            <a:extLst>
              <a:ext uri="{FF2B5EF4-FFF2-40B4-BE49-F238E27FC236}">
                <a16:creationId xmlns:a16="http://schemas.microsoft.com/office/drawing/2014/main" id="{6B3B53D8-0AC6-2940-A959-E4D4975B52F4}"/>
              </a:ext>
            </a:extLst>
          </p:cNvPr>
          <p:cNvSpPr/>
          <p:nvPr/>
        </p:nvSpPr>
        <p:spPr>
          <a:xfrm>
            <a:off x="5151806" y="866528"/>
            <a:ext cx="6032131" cy="1191422"/>
          </a:xfrm>
          <a:custGeom>
            <a:avLst/>
            <a:gdLst>
              <a:gd name="connsiteX0" fmla="*/ 198574 w 1191421"/>
              <a:gd name="connsiteY0" fmla="*/ 0 h 6032130"/>
              <a:gd name="connsiteX1" fmla="*/ 992847 w 1191421"/>
              <a:gd name="connsiteY1" fmla="*/ 0 h 6032130"/>
              <a:gd name="connsiteX2" fmla="*/ 1191421 w 1191421"/>
              <a:gd name="connsiteY2" fmla="*/ 198574 h 6032130"/>
              <a:gd name="connsiteX3" fmla="*/ 1191421 w 1191421"/>
              <a:gd name="connsiteY3" fmla="*/ 6032130 h 6032130"/>
              <a:gd name="connsiteX4" fmla="*/ 1191421 w 1191421"/>
              <a:gd name="connsiteY4" fmla="*/ 6032130 h 6032130"/>
              <a:gd name="connsiteX5" fmla="*/ 0 w 1191421"/>
              <a:gd name="connsiteY5" fmla="*/ 6032130 h 6032130"/>
              <a:gd name="connsiteX6" fmla="*/ 0 w 1191421"/>
              <a:gd name="connsiteY6" fmla="*/ 6032130 h 6032130"/>
              <a:gd name="connsiteX7" fmla="*/ 0 w 1191421"/>
              <a:gd name="connsiteY7" fmla="*/ 198574 h 6032130"/>
              <a:gd name="connsiteX8" fmla="*/ 198574 w 1191421"/>
              <a:gd name="connsiteY8" fmla="*/ 0 h 60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421" h="6032130">
                <a:moveTo>
                  <a:pt x="1191421" y="1005376"/>
                </a:moveTo>
                <a:lnTo>
                  <a:pt x="1191421" y="5026754"/>
                </a:lnTo>
                <a:cubicBezTo>
                  <a:pt x="1191421" y="5582004"/>
                  <a:pt x="1173861" y="6032127"/>
                  <a:pt x="1152200" y="6032127"/>
                </a:cubicBezTo>
                <a:lnTo>
                  <a:pt x="0" y="6032127"/>
                </a:lnTo>
                <a:lnTo>
                  <a:pt x="0" y="6032127"/>
                </a:lnTo>
                <a:lnTo>
                  <a:pt x="0" y="3"/>
                </a:lnTo>
                <a:lnTo>
                  <a:pt x="0" y="3"/>
                </a:lnTo>
                <a:lnTo>
                  <a:pt x="1152200" y="3"/>
                </a:lnTo>
                <a:cubicBezTo>
                  <a:pt x="1173861" y="3"/>
                  <a:pt x="1191421" y="450126"/>
                  <a:pt x="1191421" y="1005376"/>
                </a:cubicBezTo>
                <a:close/>
              </a:path>
            </a:pathLst>
          </a:cu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0905" tIns="68955" rIns="68955" bIns="68956"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Key tasks that a trainee can be entrusted to perform</a:t>
            </a:r>
          </a:p>
          <a:p>
            <a:pPr marL="171450" lvl="1" indent="-171450" algn="l" defTabSz="755650">
              <a:lnSpc>
                <a:spcPct val="90000"/>
              </a:lnSpc>
              <a:spcBef>
                <a:spcPct val="0"/>
              </a:spcBef>
              <a:spcAft>
                <a:spcPct val="15000"/>
              </a:spcAft>
              <a:buChar char="•"/>
            </a:pPr>
            <a:r>
              <a:rPr lang="en-US" sz="1700" kern="1200" dirty="0"/>
              <a:t>Context and level specific </a:t>
            </a:r>
          </a:p>
        </p:txBody>
      </p:sp>
      <p:sp>
        <p:nvSpPr>
          <p:cNvPr id="14" name="Freeform 13">
            <a:extLst>
              <a:ext uri="{FF2B5EF4-FFF2-40B4-BE49-F238E27FC236}">
                <a16:creationId xmlns:a16="http://schemas.microsoft.com/office/drawing/2014/main" id="{6847424D-BD50-3447-9515-E5EAFC10DF1B}"/>
              </a:ext>
            </a:extLst>
          </p:cNvPr>
          <p:cNvSpPr/>
          <p:nvPr/>
        </p:nvSpPr>
        <p:spPr>
          <a:xfrm>
            <a:off x="3868738" y="2507758"/>
            <a:ext cx="1283070" cy="1832957"/>
          </a:xfrm>
          <a:custGeom>
            <a:avLst/>
            <a:gdLst>
              <a:gd name="connsiteX0" fmla="*/ 0 w 1832956"/>
              <a:gd name="connsiteY0" fmla="*/ 0 h 1283069"/>
              <a:gd name="connsiteX1" fmla="*/ 1191422 w 1832956"/>
              <a:gd name="connsiteY1" fmla="*/ 0 h 1283069"/>
              <a:gd name="connsiteX2" fmla="*/ 1832956 w 1832956"/>
              <a:gd name="connsiteY2" fmla="*/ 641535 h 1283069"/>
              <a:gd name="connsiteX3" fmla="*/ 1191422 w 1832956"/>
              <a:gd name="connsiteY3" fmla="*/ 1283069 h 1283069"/>
              <a:gd name="connsiteX4" fmla="*/ 0 w 1832956"/>
              <a:gd name="connsiteY4" fmla="*/ 1283069 h 1283069"/>
              <a:gd name="connsiteX5" fmla="*/ 641535 w 1832956"/>
              <a:gd name="connsiteY5" fmla="*/ 641535 h 1283069"/>
              <a:gd name="connsiteX6" fmla="*/ 0 w 1832956"/>
              <a:gd name="connsiteY6" fmla="*/ 0 h 128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2956" h="1283069">
                <a:moveTo>
                  <a:pt x="1832955" y="0"/>
                </a:moveTo>
                <a:lnTo>
                  <a:pt x="1832955" y="833995"/>
                </a:lnTo>
                <a:lnTo>
                  <a:pt x="916477" y="1283069"/>
                </a:lnTo>
                <a:lnTo>
                  <a:pt x="1" y="833995"/>
                </a:lnTo>
                <a:lnTo>
                  <a:pt x="1" y="0"/>
                </a:lnTo>
                <a:lnTo>
                  <a:pt x="916477" y="449075"/>
                </a:lnTo>
                <a:lnTo>
                  <a:pt x="1832955"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241" tIns="656776" rIns="15240" bIns="656774" numCol="1" spcCol="1270" anchor="ctr" anchorCtr="0">
            <a:noAutofit/>
          </a:bodyPr>
          <a:lstStyle/>
          <a:p>
            <a:pPr marL="0" lvl="0" indent="0" algn="ctr" defTabSz="1066800">
              <a:lnSpc>
                <a:spcPct val="90000"/>
              </a:lnSpc>
              <a:spcBef>
                <a:spcPct val="0"/>
              </a:spcBef>
              <a:spcAft>
                <a:spcPct val="35000"/>
              </a:spcAft>
              <a:buNone/>
            </a:pPr>
            <a:r>
              <a:rPr lang="en-US" sz="2400" kern="1200" dirty="0"/>
              <a:t>Assess</a:t>
            </a:r>
          </a:p>
        </p:txBody>
      </p:sp>
      <p:sp>
        <p:nvSpPr>
          <p:cNvPr id="15" name="Freeform 14">
            <a:extLst>
              <a:ext uri="{FF2B5EF4-FFF2-40B4-BE49-F238E27FC236}">
                <a16:creationId xmlns:a16="http://schemas.microsoft.com/office/drawing/2014/main" id="{0419BBF7-E8A8-B14C-81C8-1F02E9427B1C}"/>
              </a:ext>
            </a:extLst>
          </p:cNvPr>
          <p:cNvSpPr/>
          <p:nvPr/>
        </p:nvSpPr>
        <p:spPr>
          <a:xfrm>
            <a:off x="5151806" y="2507759"/>
            <a:ext cx="6032131" cy="1191422"/>
          </a:xfrm>
          <a:custGeom>
            <a:avLst/>
            <a:gdLst>
              <a:gd name="connsiteX0" fmla="*/ 198574 w 1191421"/>
              <a:gd name="connsiteY0" fmla="*/ 0 h 6032130"/>
              <a:gd name="connsiteX1" fmla="*/ 992847 w 1191421"/>
              <a:gd name="connsiteY1" fmla="*/ 0 h 6032130"/>
              <a:gd name="connsiteX2" fmla="*/ 1191421 w 1191421"/>
              <a:gd name="connsiteY2" fmla="*/ 198574 h 6032130"/>
              <a:gd name="connsiteX3" fmla="*/ 1191421 w 1191421"/>
              <a:gd name="connsiteY3" fmla="*/ 6032130 h 6032130"/>
              <a:gd name="connsiteX4" fmla="*/ 1191421 w 1191421"/>
              <a:gd name="connsiteY4" fmla="*/ 6032130 h 6032130"/>
              <a:gd name="connsiteX5" fmla="*/ 0 w 1191421"/>
              <a:gd name="connsiteY5" fmla="*/ 6032130 h 6032130"/>
              <a:gd name="connsiteX6" fmla="*/ 0 w 1191421"/>
              <a:gd name="connsiteY6" fmla="*/ 6032130 h 6032130"/>
              <a:gd name="connsiteX7" fmla="*/ 0 w 1191421"/>
              <a:gd name="connsiteY7" fmla="*/ 198574 h 6032130"/>
              <a:gd name="connsiteX8" fmla="*/ 198574 w 1191421"/>
              <a:gd name="connsiteY8" fmla="*/ 0 h 60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421" h="6032130">
                <a:moveTo>
                  <a:pt x="1191421" y="1005376"/>
                </a:moveTo>
                <a:lnTo>
                  <a:pt x="1191421" y="5026754"/>
                </a:lnTo>
                <a:cubicBezTo>
                  <a:pt x="1191421" y="5582004"/>
                  <a:pt x="1173861" y="6032127"/>
                  <a:pt x="1152200" y="6032127"/>
                </a:cubicBezTo>
                <a:lnTo>
                  <a:pt x="0" y="6032127"/>
                </a:lnTo>
                <a:lnTo>
                  <a:pt x="0" y="6032127"/>
                </a:lnTo>
                <a:lnTo>
                  <a:pt x="0" y="3"/>
                </a:lnTo>
                <a:lnTo>
                  <a:pt x="0" y="3"/>
                </a:lnTo>
                <a:lnTo>
                  <a:pt x="1152200" y="3"/>
                </a:lnTo>
                <a:cubicBezTo>
                  <a:pt x="1173861" y="3"/>
                  <a:pt x="1191421" y="450126"/>
                  <a:pt x="1191421" y="1005376"/>
                </a:cubicBezTo>
                <a:close/>
              </a:path>
            </a:pathLst>
          </a:cu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0905" tIns="68955" rIns="68955" bIns="68956"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Snapshot in time</a:t>
            </a:r>
          </a:p>
          <a:p>
            <a:pPr marL="342900" lvl="2" indent="-171450" algn="l" defTabSz="755650">
              <a:lnSpc>
                <a:spcPct val="90000"/>
              </a:lnSpc>
              <a:spcBef>
                <a:spcPct val="0"/>
              </a:spcBef>
              <a:spcAft>
                <a:spcPct val="15000"/>
              </a:spcAft>
              <a:buFont typeface="Courier New" panose="02070309020205020404" pitchFamily="49" charset="0"/>
              <a:buChar char="o"/>
            </a:pPr>
            <a:r>
              <a:rPr lang="en-US" sz="1700" kern="1200" dirty="0"/>
              <a:t>“Can I entrust this resident to perform </a:t>
            </a:r>
            <a:r>
              <a:rPr lang="en-US" sz="1700" b="1" kern="1200" dirty="0"/>
              <a:t>this specific task </a:t>
            </a:r>
            <a:r>
              <a:rPr lang="en-US" sz="1700" kern="1200" dirty="0"/>
              <a:t>without supervision?”</a:t>
            </a:r>
          </a:p>
          <a:p>
            <a:pPr marL="171450" lvl="1" indent="-171450" algn="l" defTabSz="755650">
              <a:lnSpc>
                <a:spcPct val="90000"/>
              </a:lnSpc>
              <a:spcBef>
                <a:spcPct val="0"/>
              </a:spcBef>
              <a:spcAft>
                <a:spcPct val="15000"/>
              </a:spcAft>
              <a:buChar char="•"/>
            </a:pPr>
            <a:r>
              <a:rPr lang="en-US" sz="1700" kern="1200" dirty="0"/>
              <a:t>Depends on context, time in training, case complexity etc.</a:t>
            </a:r>
          </a:p>
        </p:txBody>
      </p:sp>
      <p:sp>
        <p:nvSpPr>
          <p:cNvPr id="16" name="Freeform 15">
            <a:extLst>
              <a:ext uri="{FF2B5EF4-FFF2-40B4-BE49-F238E27FC236}">
                <a16:creationId xmlns:a16="http://schemas.microsoft.com/office/drawing/2014/main" id="{7613C5CB-DA16-B849-91C3-B6EC2FB53E76}"/>
              </a:ext>
            </a:extLst>
          </p:cNvPr>
          <p:cNvSpPr/>
          <p:nvPr/>
        </p:nvSpPr>
        <p:spPr>
          <a:xfrm>
            <a:off x="3868738" y="4148989"/>
            <a:ext cx="1283070" cy="1832957"/>
          </a:xfrm>
          <a:custGeom>
            <a:avLst/>
            <a:gdLst>
              <a:gd name="connsiteX0" fmla="*/ 0 w 1832956"/>
              <a:gd name="connsiteY0" fmla="*/ 0 h 1283069"/>
              <a:gd name="connsiteX1" fmla="*/ 1191422 w 1832956"/>
              <a:gd name="connsiteY1" fmla="*/ 0 h 1283069"/>
              <a:gd name="connsiteX2" fmla="*/ 1832956 w 1832956"/>
              <a:gd name="connsiteY2" fmla="*/ 641535 h 1283069"/>
              <a:gd name="connsiteX3" fmla="*/ 1191422 w 1832956"/>
              <a:gd name="connsiteY3" fmla="*/ 1283069 h 1283069"/>
              <a:gd name="connsiteX4" fmla="*/ 0 w 1832956"/>
              <a:gd name="connsiteY4" fmla="*/ 1283069 h 1283069"/>
              <a:gd name="connsiteX5" fmla="*/ 641535 w 1832956"/>
              <a:gd name="connsiteY5" fmla="*/ 641535 h 1283069"/>
              <a:gd name="connsiteX6" fmla="*/ 0 w 1832956"/>
              <a:gd name="connsiteY6" fmla="*/ 0 h 128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2956" h="1283069">
                <a:moveTo>
                  <a:pt x="1832955" y="0"/>
                </a:moveTo>
                <a:lnTo>
                  <a:pt x="1832955" y="833995"/>
                </a:lnTo>
                <a:lnTo>
                  <a:pt x="916477" y="1283069"/>
                </a:lnTo>
                <a:lnTo>
                  <a:pt x="1" y="833995"/>
                </a:lnTo>
                <a:lnTo>
                  <a:pt x="1" y="0"/>
                </a:lnTo>
                <a:lnTo>
                  <a:pt x="916477" y="449075"/>
                </a:lnTo>
                <a:lnTo>
                  <a:pt x="1832955"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241" tIns="656776" rIns="15240" bIns="656774" numCol="1" spcCol="1270" anchor="ctr" anchorCtr="0">
            <a:noAutofit/>
          </a:bodyPr>
          <a:lstStyle/>
          <a:p>
            <a:pPr marL="0" lvl="0" indent="0" algn="ctr" defTabSz="1066800">
              <a:lnSpc>
                <a:spcPct val="90000"/>
              </a:lnSpc>
              <a:spcBef>
                <a:spcPct val="0"/>
              </a:spcBef>
              <a:spcAft>
                <a:spcPct val="35000"/>
              </a:spcAft>
              <a:buNone/>
            </a:pPr>
            <a:r>
              <a:rPr lang="en-US" sz="2400" kern="1200" dirty="0"/>
              <a:t>Example</a:t>
            </a:r>
          </a:p>
        </p:txBody>
      </p:sp>
      <p:sp>
        <p:nvSpPr>
          <p:cNvPr id="17" name="Freeform 16">
            <a:extLst>
              <a:ext uri="{FF2B5EF4-FFF2-40B4-BE49-F238E27FC236}">
                <a16:creationId xmlns:a16="http://schemas.microsoft.com/office/drawing/2014/main" id="{9DFC8933-E5A1-3741-B75C-D021B7CE26F9}"/>
              </a:ext>
            </a:extLst>
          </p:cNvPr>
          <p:cNvSpPr/>
          <p:nvPr/>
        </p:nvSpPr>
        <p:spPr>
          <a:xfrm>
            <a:off x="5151806" y="4148989"/>
            <a:ext cx="6032131" cy="1191422"/>
          </a:xfrm>
          <a:custGeom>
            <a:avLst/>
            <a:gdLst>
              <a:gd name="connsiteX0" fmla="*/ 198574 w 1191421"/>
              <a:gd name="connsiteY0" fmla="*/ 0 h 6032130"/>
              <a:gd name="connsiteX1" fmla="*/ 992847 w 1191421"/>
              <a:gd name="connsiteY1" fmla="*/ 0 h 6032130"/>
              <a:gd name="connsiteX2" fmla="*/ 1191421 w 1191421"/>
              <a:gd name="connsiteY2" fmla="*/ 198574 h 6032130"/>
              <a:gd name="connsiteX3" fmla="*/ 1191421 w 1191421"/>
              <a:gd name="connsiteY3" fmla="*/ 6032130 h 6032130"/>
              <a:gd name="connsiteX4" fmla="*/ 1191421 w 1191421"/>
              <a:gd name="connsiteY4" fmla="*/ 6032130 h 6032130"/>
              <a:gd name="connsiteX5" fmla="*/ 0 w 1191421"/>
              <a:gd name="connsiteY5" fmla="*/ 6032130 h 6032130"/>
              <a:gd name="connsiteX6" fmla="*/ 0 w 1191421"/>
              <a:gd name="connsiteY6" fmla="*/ 6032130 h 6032130"/>
              <a:gd name="connsiteX7" fmla="*/ 0 w 1191421"/>
              <a:gd name="connsiteY7" fmla="*/ 198574 h 6032130"/>
              <a:gd name="connsiteX8" fmla="*/ 198574 w 1191421"/>
              <a:gd name="connsiteY8" fmla="*/ 0 h 60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421" h="6032130">
                <a:moveTo>
                  <a:pt x="1191421" y="1005376"/>
                </a:moveTo>
                <a:lnTo>
                  <a:pt x="1191421" y="5026754"/>
                </a:lnTo>
                <a:cubicBezTo>
                  <a:pt x="1191421" y="5582004"/>
                  <a:pt x="1173861" y="6032127"/>
                  <a:pt x="1152200" y="6032127"/>
                </a:cubicBezTo>
                <a:lnTo>
                  <a:pt x="0" y="6032127"/>
                </a:lnTo>
                <a:lnTo>
                  <a:pt x="0" y="6032127"/>
                </a:lnTo>
                <a:lnTo>
                  <a:pt x="0" y="3"/>
                </a:lnTo>
                <a:lnTo>
                  <a:pt x="0" y="3"/>
                </a:lnTo>
                <a:lnTo>
                  <a:pt x="1152200" y="3"/>
                </a:lnTo>
                <a:cubicBezTo>
                  <a:pt x="1173861" y="3"/>
                  <a:pt x="1191421" y="450126"/>
                  <a:pt x="1191421" y="1005376"/>
                </a:cubicBezTo>
                <a:close/>
              </a:path>
            </a:pathLst>
          </a:cu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0905" tIns="68955" rIns="68955" bIns="68956" numCol="1" spcCol="1270" anchor="ctr" anchorCtr="0">
            <a:noAutofit/>
          </a:bodyPr>
          <a:lstStyle/>
          <a:p>
            <a:pPr marL="171450" lvl="1" indent="-171450" algn="l" defTabSz="755650">
              <a:lnSpc>
                <a:spcPct val="90000"/>
              </a:lnSpc>
              <a:spcBef>
                <a:spcPct val="0"/>
              </a:spcBef>
              <a:spcAft>
                <a:spcPct val="15000"/>
              </a:spcAft>
              <a:buChar char="•"/>
            </a:pPr>
            <a:r>
              <a:rPr lang="en-CA" sz="1700" b="1" i="0" u="none" kern="1200" dirty="0"/>
              <a:t>EPA: </a:t>
            </a:r>
            <a:r>
              <a:rPr lang="en-CA" sz="1700" b="0" i="0" u="none" kern="1200" dirty="0"/>
              <a:t>Performing histories and physical exams, documenting and presenting findings, across clinical settings for initial and subsequent care (TTD, EPA 1)</a:t>
            </a:r>
            <a:endParaRPr lang="en-US" sz="1700" kern="1200" dirty="0"/>
          </a:p>
          <a:p>
            <a:pPr marL="171450" lvl="1" indent="-171450" algn="l" defTabSz="755650">
              <a:lnSpc>
                <a:spcPct val="90000"/>
              </a:lnSpc>
              <a:spcBef>
                <a:spcPct val="0"/>
              </a:spcBef>
              <a:spcAft>
                <a:spcPct val="15000"/>
              </a:spcAft>
              <a:buChar char="•"/>
            </a:pPr>
            <a:r>
              <a:rPr lang="en-US" sz="1700" b="1" kern="1200" dirty="0"/>
              <a:t>EPA-based assessment: </a:t>
            </a:r>
            <a:r>
              <a:rPr lang="en-US" sz="1700" b="0" kern="1200" dirty="0"/>
              <a:t>History for new patient with COPD</a:t>
            </a:r>
            <a:endParaRPr lang="en-US" sz="1700" b="1" kern="1200" dirty="0"/>
          </a:p>
        </p:txBody>
      </p:sp>
      <p:pic>
        <p:nvPicPr>
          <p:cNvPr id="3" name="Audio 2">
            <a:hlinkClick r:id="" action="ppaction://media"/>
            <a:extLst>
              <a:ext uri="{FF2B5EF4-FFF2-40B4-BE49-F238E27FC236}">
                <a16:creationId xmlns:a16="http://schemas.microsoft.com/office/drawing/2014/main" id="{53D1B12B-AF30-C54E-BD66-4CF35C8FD9D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553640234"/>
      </p:ext>
    </p:extLst>
  </p:cSld>
  <p:clrMapOvr>
    <a:masterClrMapping/>
  </p:clrMapOvr>
  <mc:AlternateContent xmlns:mc="http://schemas.openxmlformats.org/markup-compatibility/2006">
    <mc:Choice xmlns:p14="http://schemas.microsoft.com/office/powerpoint/2010/main" Requires="p14">
      <p:transition spd="slow" p14:dur="2000" advTm="40387"/>
    </mc:Choice>
    <mc:Fallback>
      <p:transition spd="slow" advTm="40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4" grpId="0" animBg="1"/>
      <p:bldP spid="15"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2374-D76D-0E4D-968C-688D26750627}"/>
              </a:ext>
            </a:extLst>
          </p:cNvPr>
          <p:cNvSpPr>
            <a:spLocks noGrp="1"/>
          </p:cNvSpPr>
          <p:nvPr>
            <p:ph type="title"/>
          </p:nvPr>
        </p:nvSpPr>
        <p:spPr>
          <a:xfrm>
            <a:off x="1751013" y="154783"/>
            <a:ext cx="8683625" cy="839787"/>
          </a:xfrm>
        </p:spPr>
        <p:txBody>
          <a:bodyPr/>
          <a:lstStyle/>
          <a:p>
            <a:r>
              <a:rPr lang="en-US" b="1" dirty="0"/>
              <a:t>The Rotation Cards are also very helpful!</a:t>
            </a:r>
          </a:p>
        </p:txBody>
      </p:sp>
      <p:pic>
        <p:nvPicPr>
          <p:cNvPr id="5" name="Content Placeholder 4">
            <a:extLst>
              <a:ext uri="{FF2B5EF4-FFF2-40B4-BE49-F238E27FC236}">
                <a16:creationId xmlns:a16="http://schemas.microsoft.com/office/drawing/2014/main" id="{9CB302EE-42E1-8944-9B15-07831BA3CCE2}"/>
              </a:ext>
            </a:extLst>
          </p:cNvPr>
          <p:cNvPicPr>
            <a:picLocks noGrp="1" noChangeAspect="1"/>
          </p:cNvPicPr>
          <p:nvPr>
            <p:ph idx="1"/>
          </p:nvPr>
        </p:nvPicPr>
        <p:blipFill>
          <a:blip r:embed="rId4"/>
          <a:stretch>
            <a:fillRect/>
          </a:stretch>
        </p:blipFill>
        <p:spPr>
          <a:xfrm>
            <a:off x="3940768" y="804298"/>
            <a:ext cx="7317247" cy="5120899"/>
          </a:xfrm>
          <a:prstGeom prst="rect">
            <a:avLst/>
          </a:prstGeom>
        </p:spPr>
      </p:pic>
      <p:sp>
        <p:nvSpPr>
          <p:cNvPr id="4" name="Date Placeholder 3">
            <a:extLst>
              <a:ext uri="{FF2B5EF4-FFF2-40B4-BE49-F238E27FC236}">
                <a16:creationId xmlns:a16="http://schemas.microsoft.com/office/drawing/2014/main" id="{BDBC7377-F946-D541-AB6C-02BF1C666D89}"/>
              </a:ext>
            </a:extLst>
          </p:cNvPr>
          <p:cNvSpPr>
            <a:spLocks noGrp="1"/>
          </p:cNvSpPr>
          <p:nvPr>
            <p:ph type="dt" sz="half" idx="10"/>
          </p:nvPr>
        </p:nvSpPr>
        <p:spPr/>
        <p:txBody>
          <a:bodyPr/>
          <a:lstStyle/>
          <a:p>
            <a:pPr>
              <a:defRPr/>
            </a:pPr>
            <a:fld id="{67B21DED-6BCB-4B49-A3D7-CD761221AA6C}" type="datetime1">
              <a:rPr lang="en-US" altLang="en-US" smtClean="0"/>
              <a:t>7/11/19</a:t>
            </a:fld>
            <a:endParaRPr lang="en-US" altLang="en-US"/>
          </a:p>
        </p:txBody>
      </p:sp>
      <p:sp>
        <p:nvSpPr>
          <p:cNvPr id="3" name="TextBox 2">
            <a:extLst>
              <a:ext uri="{FF2B5EF4-FFF2-40B4-BE49-F238E27FC236}">
                <a16:creationId xmlns:a16="http://schemas.microsoft.com/office/drawing/2014/main" id="{605DF4D5-5F42-574A-9FCA-E0FBF16FF845}"/>
              </a:ext>
            </a:extLst>
          </p:cNvPr>
          <p:cNvSpPr txBox="1"/>
          <p:nvPr/>
        </p:nvSpPr>
        <p:spPr>
          <a:xfrm>
            <a:off x="23617" y="1462454"/>
            <a:ext cx="3288080" cy="4524315"/>
          </a:xfrm>
          <a:prstGeom prst="rect">
            <a:avLst/>
          </a:prstGeom>
          <a:noFill/>
        </p:spPr>
        <p:txBody>
          <a:bodyPr wrap="none" rtlCol="0">
            <a:spAutoFit/>
          </a:bodyPr>
          <a:lstStyle/>
          <a:p>
            <a:r>
              <a:rPr lang="en-US" sz="3200" dirty="0">
                <a:solidFill>
                  <a:schemeClr val="bg1"/>
                </a:solidFill>
              </a:rPr>
              <a:t>The</a:t>
            </a:r>
            <a:r>
              <a:rPr lang="en-US" sz="3200" dirty="0">
                <a:solidFill>
                  <a:srgbClr val="FFFF00"/>
                </a:solidFill>
              </a:rPr>
              <a:t> Rotation card </a:t>
            </a:r>
          </a:p>
          <a:p>
            <a:r>
              <a:rPr lang="en-US" sz="3200" dirty="0">
                <a:solidFill>
                  <a:schemeClr val="bg1"/>
                </a:solidFill>
              </a:rPr>
              <a:t>tells us </a:t>
            </a:r>
          </a:p>
          <a:p>
            <a:r>
              <a:rPr lang="en-US" sz="3200" dirty="0">
                <a:solidFill>
                  <a:schemeClr val="bg1"/>
                </a:solidFill>
              </a:rPr>
              <a:t>which EPAs </a:t>
            </a:r>
          </a:p>
          <a:p>
            <a:r>
              <a:rPr lang="en-US" sz="3200" dirty="0">
                <a:solidFill>
                  <a:schemeClr val="bg1"/>
                </a:solidFill>
              </a:rPr>
              <a:t>to complete</a:t>
            </a:r>
          </a:p>
          <a:p>
            <a:r>
              <a:rPr lang="en-US" sz="3200" dirty="0">
                <a:solidFill>
                  <a:schemeClr val="bg1"/>
                </a:solidFill>
              </a:rPr>
              <a:t>on a particular </a:t>
            </a:r>
          </a:p>
          <a:p>
            <a:r>
              <a:rPr lang="en-US" sz="3200" dirty="0">
                <a:solidFill>
                  <a:schemeClr val="bg1"/>
                </a:solidFill>
              </a:rPr>
              <a:t>Stage and a </a:t>
            </a:r>
          </a:p>
          <a:p>
            <a:r>
              <a:rPr lang="en-US" sz="3200" dirty="0">
                <a:solidFill>
                  <a:schemeClr val="bg1"/>
                </a:solidFill>
              </a:rPr>
              <a:t>particular rotation</a:t>
            </a:r>
          </a:p>
          <a:p>
            <a:endParaRPr lang="en-US" sz="3200" dirty="0">
              <a:solidFill>
                <a:schemeClr val="bg1"/>
              </a:solidFill>
            </a:endParaRPr>
          </a:p>
          <a:p>
            <a:r>
              <a:rPr lang="en-US" sz="3200" dirty="0">
                <a:solidFill>
                  <a:schemeClr val="bg1"/>
                </a:solidFill>
              </a:rPr>
              <a:t> </a:t>
            </a:r>
            <a:r>
              <a:rPr lang="en-US" sz="2400" dirty="0">
                <a:solidFill>
                  <a:schemeClr val="bg1"/>
                </a:solidFill>
                <a:hlinkClick r:id="rId5"/>
              </a:rPr>
              <a:t>http://</a:t>
            </a:r>
            <a:r>
              <a:rPr lang="en-US" sz="2400" dirty="0" err="1">
                <a:solidFill>
                  <a:schemeClr val="bg1"/>
                </a:solidFill>
                <a:hlinkClick r:id="rId5"/>
              </a:rPr>
              <a:t>uoft.me</a:t>
            </a:r>
            <a:r>
              <a:rPr lang="en-US" sz="2400" dirty="0">
                <a:solidFill>
                  <a:schemeClr val="bg1"/>
                </a:solidFill>
                <a:hlinkClick r:id="rId5"/>
              </a:rPr>
              <a:t>/</a:t>
            </a:r>
            <a:r>
              <a:rPr lang="en-US" sz="2400" dirty="0" err="1">
                <a:solidFill>
                  <a:schemeClr val="bg1"/>
                </a:solidFill>
                <a:hlinkClick r:id="rId5"/>
              </a:rPr>
              <a:t>imcbd</a:t>
            </a:r>
            <a:endParaRPr lang="en-US" sz="2400" dirty="0">
              <a:solidFill>
                <a:schemeClr val="bg1"/>
              </a:solidFill>
            </a:endParaRPr>
          </a:p>
        </p:txBody>
      </p:sp>
      <p:pic>
        <p:nvPicPr>
          <p:cNvPr id="6" name="Audio 5">
            <a:hlinkClick r:id="" action="ppaction://media"/>
            <a:extLst>
              <a:ext uri="{FF2B5EF4-FFF2-40B4-BE49-F238E27FC236}">
                <a16:creationId xmlns:a16="http://schemas.microsoft.com/office/drawing/2014/main" id="{1CCCC6E3-2784-8B46-A3FC-4D22954EEC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04360662"/>
      </p:ext>
    </p:extLst>
  </p:cSld>
  <p:clrMapOvr>
    <a:masterClrMapping/>
  </p:clrMapOvr>
  <mc:AlternateContent xmlns:mc="http://schemas.openxmlformats.org/markup-compatibility/2006">
    <mc:Choice xmlns:p14="http://schemas.microsoft.com/office/powerpoint/2010/main" Requires="p14">
      <p:transition spd="slow" p14:dur="2000" advTm="14611"/>
    </mc:Choice>
    <mc:Fallback>
      <p:transition spd="slow" advTm="14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94692-7777-8240-BB98-5F2382CBA028}"/>
              </a:ext>
            </a:extLst>
          </p:cNvPr>
          <p:cNvSpPr>
            <a:spLocks noGrp="1"/>
          </p:cNvSpPr>
          <p:nvPr>
            <p:ph type="title"/>
          </p:nvPr>
        </p:nvSpPr>
        <p:spPr/>
        <p:txBody>
          <a:bodyPr>
            <a:normAutofit fontScale="90000"/>
          </a:bodyPr>
          <a:lstStyle/>
          <a:p>
            <a:r>
              <a:rPr lang="en-US" dirty="0">
                <a:solidFill>
                  <a:schemeClr val="bg1"/>
                </a:solidFill>
              </a:rPr>
              <a:t>The</a:t>
            </a:r>
            <a:br>
              <a:rPr lang="en-US" dirty="0">
                <a:solidFill>
                  <a:schemeClr val="bg1"/>
                </a:solidFill>
              </a:rPr>
            </a:br>
            <a:r>
              <a:rPr lang="en-US" dirty="0">
                <a:solidFill>
                  <a:srgbClr val="FFFF00"/>
                </a:solidFill>
              </a:rPr>
              <a:t>Curriculum Plan </a:t>
            </a:r>
            <a:r>
              <a:rPr lang="en-US" dirty="0">
                <a:solidFill>
                  <a:schemeClr val="bg1"/>
                </a:solidFill>
              </a:rPr>
              <a:t>gives an overview of which EPAs to complete</a:t>
            </a:r>
            <a:br>
              <a:rPr lang="en-US" dirty="0">
                <a:solidFill>
                  <a:schemeClr val="bg1"/>
                </a:solidFill>
              </a:rPr>
            </a:br>
            <a:r>
              <a:rPr lang="en-US" dirty="0">
                <a:solidFill>
                  <a:schemeClr val="bg1"/>
                </a:solidFill>
              </a:rPr>
              <a:t>each rotation</a:t>
            </a:r>
            <a:br>
              <a:rPr lang="en-US" dirty="0">
                <a:solidFill>
                  <a:schemeClr val="bg1"/>
                </a:solidFill>
              </a:rPr>
            </a:br>
            <a:r>
              <a:rPr lang="en-US" dirty="0">
                <a:solidFill>
                  <a:schemeClr val="bg1"/>
                </a:solidFill>
              </a:rPr>
              <a:t> </a:t>
            </a:r>
            <a:r>
              <a:rPr lang="en-US" sz="2700" dirty="0">
                <a:solidFill>
                  <a:schemeClr val="bg1"/>
                </a:solidFill>
                <a:hlinkClick r:id="rId4"/>
              </a:rPr>
              <a:t>http://</a:t>
            </a:r>
            <a:r>
              <a:rPr lang="en-US" sz="2700" dirty="0" err="1">
                <a:solidFill>
                  <a:schemeClr val="bg1"/>
                </a:solidFill>
                <a:hlinkClick r:id="rId4"/>
              </a:rPr>
              <a:t>uoft.me</a:t>
            </a:r>
            <a:r>
              <a:rPr lang="en-US" sz="2700" dirty="0">
                <a:solidFill>
                  <a:schemeClr val="bg1"/>
                </a:solidFill>
                <a:hlinkClick r:id="rId4"/>
              </a:rPr>
              <a:t>/</a:t>
            </a:r>
            <a:r>
              <a:rPr lang="en-US" sz="2700" dirty="0" err="1">
                <a:solidFill>
                  <a:schemeClr val="bg1"/>
                </a:solidFill>
                <a:hlinkClick r:id="rId4"/>
              </a:rPr>
              <a:t>imcbd</a:t>
            </a:r>
            <a:br>
              <a:rPr lang="en-US" dirty="0">
                <a:solidFill>
                  <a:schemeClr val="bg1"/>
                </a:solidFill>
              </a:rPr>
            </a:br>
            <a:endParaRPr lang="en-US" dirty="0"/>
          </a:p>
        </p:txBody>
      </p:sp>
      <p:pic>
        <p:nvPicPr>
          <p:cNvPr id="4" name="Content Placeholder 3">
            <a:extLst>
              <a:ext uri="{FF2B5EF4-FFF2-40B4-BE49-F238E27FC236}">
                <a16:creationId xmlns:a16="http://schemas.microsoft.com/office/drawing/2014/main" id="{E568C934-9C3D-484D-B6C7-48EAFAB3B8CE}"/>
              </a:ext>
            </a:extLst>
          </p:cNvPr>
          <p:cNvPicPr>
            <a:picLocks noGrp="1" noChangeAspect="1"/>
          </p:cNvPicPr>
          <p:nvPr>
            <p:ph idx="1"/>
          </p:nvPr>
        </p:nvPicPr>
        <p:blipFill>
          <a:blip r:embed="rId5"/>
          <a:stretch>
            <a:fillRect/>
          </a:stretch>
        </p:blipFill>
        <p:spPr>
          <a:xfrm>
            <a:off x="3868738" y="1034745"/>
            <a:ext cx="7315200" cy="4778984"/>
          </a:xfrm>
          <a:prstGeom prst="rect">
            <a:avLst/>
          </a:prstGeom>
        </p:spPr>
      </p:pic>
      <p:pic>
        <p:nvPicPr>
          <p:cNvPr id="3" name="Audio 2">
            <a:hlinkClick r:id="" action="ppaction://media"/>
            <a:extLst>
              <a:ext uri="{FF2B5EF4-FFF2-40B4-BE49-F238E27FC236}">
                <a16:creationId xmlns:a16="http://schemas.microsoft.com/office/drawing/2014/main" id="{19A13F48-424C-2047-998F-F1B797C306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30122336"/>
      </p:ext>
    </p:extLst>
  </p:cSld>
  <p:clrMapOvr>
    <a:masterClrMapping/>
  </p:clrMapOvr>
  <mc:AlternateContent xmlns:mc="http://schemas.openxmlformats.org/markup-compatibility/2006">
    <mc:Choice xmlns:p14="http://schemas.microsoft.com/office/powerpoint/2010/main" Requires="p14">
      <p:transition spd="slow" p14:dur="2000" advTm="11174"/>
    </mc:Choice>
    <mc:Fallback>
      <p:transition spd="slow" advTm="11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D5F01-2266-1740-ABB1-DE365E5E71D9}"/>
              </a:ext>
            </a:extLst>
          </p:cNvPr>
          <p:cNvSpPr>
            <a:spLocks noGrp="1"/>
          </p:cNvSpPr>
          <p:nvPr>
            <p:ph type="title"/>
          </p:nvPr>
        </p:nvSpPr>
        <p:spPr>
          <a:xfrm>
            <a:off x="593204" y="2998105"/>
            <a:ext cx="2412461" cy="839787"/>
          </a:xfrm>
        </p:spPr>
        <p:txBody>
          <a:bodyPr>
            <a:normAutofit fontScale="90000"/>
          </a:bodyPr>
          <a:lstStyle/>
          <a:p>
            <a:r>
              <a:rPr lang="en-US" dirty="0">
                <a:solidFill>
                  <a:srgbClr val="FFFF00"/>
                </a:solidFill>
              </a:rPr>
              <a:t>EPA Primers</a:t>
            </a:r>
            <a:r>
              <a:rPr lang="en-US" dirty="0"/>
              <a:t> give more information about each EPA</a:t>
            </a:r>
            <a:endParaRPr lang="en-US" sz="1200" dirty="0"/>
          </a:p>
        </p:txBody>
      </p:sp>
      <p:pic>
        <p:nvPicPr>
          <p:cNvPr id="5" name="Content Placeholder 4">
            <a:extLst>
              <a:ext uri="{FF2B5EF4-FFF2-40B4-BE49-F238E27FC236}">
                <a16:creationId xmlns:a16="http://schemas.microsoft.com/office/drawing/2014/main" id="{155DD6F4-EE1E-9448-B959-31E2E61FC3D8}"/>
              </a:ext>
            </a:extLst>
          </p:cNvPr>
          <p:cNvPicPr>
            <a:picLocks noGrp="1" noChangeAspect="1"/>
          </p:cNvPicPr>
          <p:nvPr>
            <p:ph idx="1"/>
          </p:nvPr>
        </p:nvPicPr>
        <p:blipFill>
          <a:blip r:embed="rId4"/>
          <a:stretch>
            <a:fillRect/>
          </a:stretch>
        </p:blipFill>
        <p:spPr>
          <a:xfrm>
            <a:off x="4513789" y="-1"/>
            <a:ext cx="5797750" cy="6836001"/>
          </a:xfrm>
          <a:prstGeom prst="rect">
            <a:avLst/>
          </a:prstGeom>
        </p:spPr>
      </p:pic>
      <p:sp>
        <p:nvSpPr>
          <p:cNvPr id="4" name="Date Placeholder 3">
            <a:extLst>
              <a:ext uri="{FF2B5EF4-FFF2-40B4-BE49-F238E27FC236}">
                <a16:creationId xmlns:a16="http://schemas.microsoft.com/office/drawing/2014/main" id="{B49DD684-1337-D049-8E59-693484A4D4EC}"/>
              </a:ext>
            </a:extLst>
          </p:cNvPr>
          <p:cNvSpPr>
            <a:spLocks noGrp="1"/>
          </p:cNvSpPr>
          <p:nvPr>
            <p:ph type="dt" sz="half" idx="10"/>
          </p:nvPr>
        </p:nvSpPr>
        <p:spPr/>
        <p:txBody>
          <a:bodyPr/>
          <a:lstStyle/>
          <a:p>
            <a:pPr>
              <a:defRPr/>
            </a:pPr>
            <a:fld id="{67B21DED-6BCB-4B49-A3D7-CD761221AA6C}" type="datetime1">
              <a:rPr lang="en-US" altLang="en-US" smtClean="0"/>
              <a:t>7/11/19</a:t>
            </a:fld>
            <a:endParaRPr lang="en-US" altLang="en-US"/>
          </a:p>
        </p:txBody>
      </p:sp>
      <p:sp>
        <p:nvSpPr>
          <p:cNvPr id="3" name="TextBox 2">
            <a:extLst>
              <a:ext uri="{FF2B5EF4-FFF2-40B4-BE49-F238E27FC236}">
                <a16:creationId xmlns:a16="http://schemas.microsoft.com/office/drawing/2014/main" id="{14C8BBBB-C1EA-FB4E-BA6C-607C46F5246B}"/>
              </a:ext>
            </a:extLst>
          </p:cNvPr>
          <p:cNvSpPr txBox="1"/>
          <p:nvPr/>
        </p:nvSpPr>
        <p:spPr>
          <a:xfrm>
            <a:off x="262465" y="4496956"/>
            <a:ext cx="2199641" cy="1200329"/>
          </a:xfrm>
          <a:prstGeom prst="rect">
            <a:avLst/>
          </a:prstGeom>
          <a:noFill/>
        </p:spPr>
        <p:txBody>
          <a:bodyPr wrap="none" rtlCol="0">
            <a:spAutoFit/>
          </a:bodyPr>
          <a:lstStyle/>
          <a:p>
            <a:endParaRPr lang="en-US" dirty="0"/>
          </a:p>
          <a:p>
            <a:endParaRPr lang="en-US" dirty="0"/>
          </a:p>
          <a:p>
            <a:br>
              <a:rPr lang="en-US" dirty="0">
                <a:solidFill>
                  <a:schemeClr val="bg1"/>
                </a:solidFill>
                <a:hlinkClick r:id="rId5"/>
              </a:rPr>
            </a:br>
            <a:r>
              <a:rPr lang="en-CA" dirty="0">
                <a:solidFill>
                  <a:schemeClr val="bg1"/>
                </a:solidFill>
                <a:hlinkClick r:id="rId5"/>
              </a:rPr>
              <a:t>http://</a:t>
            </a:r>
            <a:r>
              <a:rPr lang="en-CA" dirty="0" err="1">
                <a:solidFill>
                  <a:schemeClr val="bg1"/>
                </a:solidFill>
                <a:hlinkClick r:id="rId5"/>
              </a:rPr>
              <a:t>uoft.me</a:t>
            </a:r>
            <a:r>
              <a:rPr lang="en-CA" dirty="0">
                <a:solidFill>
                  <a:schemeClr val="bg1"/>
                </a:solidFill>
                <a:hlinkClick r:id="rId5"/>
              </a:rPr>
              <a:t>/</a:t>
            </a:r>
            <a:r>
              <a:rPr lang="en-CA" dirty="0" err="1">
                <a:solidFill>
                  <a:schemeClr val="bg1"/>
                </a:solidFill>
                <a:hlinkClick r:id="rId5"/>
              </a:rPr>
              <a:t>imcbd</a:t>
            </a:r>
            <a:endParaRPr lang="en-US" dirty="0">
              <a:solidFill>
                <a:schemeClr val="bg1"/>
              </a:solidFill>
            </a:endParaRPr>
          </a:p>
        </p:txBody>
      </p:sp>
      <p:pic>
        <p:nvPicPr>
          <p:cNvPr id="7" name="Audio 6">
            <a:hlinkClick r:id="" action="ppaction://media"/>
            <a:extLst>
              <a:ext uri="{FF2B5EF4-FFF2-40B4-BE49-F238E27FC236}">
                <a16:creationId xmlns:a16="http://schemas.microsoft.com/office/drawing/2014/main" id="{F8B9E9E5-23BF-B944-9FEE-E061B92734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24834714"/>
      </p:ext>
    </p:extLst>
  </p:cSld>
  <p:clrMapOvr>
    <a:masterClrMapping/>
  </p:clrMapOvr>
  <mc:AlternateContent xmlns:mc="http://schemas.openxmlformats.org/markup-compatibility/2006">
    <mc:Choice xmlns:p14="http://schemas.microsoft.com/office/powerpoint/2010/main" Requires="p14">
      <p:transition spd="slow" p14:dur="2000" advTm="24257"/>
    </mc:Choice>
    <mc:Fallback>
      <p:transition spd="slow" advTm="24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5C29-F0A8-1046-94FD-BEF571E9A7DC}"/>
              </a:ext>
            </a:extLst>
          </p:cNvPr>
          <p:cNvSpPr>
            <a:spLocks noGrp="1"/>
          </p:cNvSpPr>
          <p:nvPr>
            <p:ph type="title"/>
          </p:nvPr>
        </p:nvSpPr>
        <p:spPr/>
        <p:txBody>
          <a:bodyPr>
            <a:normAutofit fontScale="90000"/>
          </a:bodyPr>
          <a:lstStyle/>
          <a:p>
            <a:r>
              <a:rPr lang="en-US" sz="4400" dirty="0"/>
              <a:t>Click where you want to go:</a:t>
            </a:r>
            <a:br>
              <a:rPr lang="en-US" dirty="0"/>
            </a:br>
            <a:r>
              <a:rPr lang="en-US" dirty="0">
                <a:hlinkClick r:id="rId4" action="ppaction://hlinksldjump"/>
              </a:rPr>
              <a:t>CBD Overview</a:t>
            </a:r>
            <a:br>
              <a:rPr lang="en-US" dirty="0"/>
            </a:br>
            <a:r>
              <a:rPr lang="en-US" dirty="0">
                <a:hlinkClick r:id="rId5" action="ppaction://hlinksldjump"/>
              </a:rPr>
              <a:t>Selecting EPAs</a:t>
            </a:r>
            <a:br>
              <a:rPr lang="en-US" dirty="0"/>
            </a:br>
            <a:r>
              <a:rPr lang="en-US" dirty="0">
                <a:hlinkClick r:id="rId6" action="ppaction://hlinksldjump"/>
              </a:rPr>
              <a:t>Accessing Elentra</a:t>
            </a:r>
            <a:br>
              <a:rPr lang="en-US" dirty="0"/>
            </a:br>
            <a:r>
              <a:rPr lang="en-US" dirty="0">
                <a:hlinkClick r:id="rId7" action="ppaction://hlinksldjump"/>
              </a:rPr>
              <a:t>Accessing DOM Resources</a:t>
            </a:r>
            <a:br>
              <a:rPr lang="en-US" dirty="0"/>
            </a:br>
            <a:r>
              <a:rPr lang="en-US" dirty="0">
                <a:solidFill>
                  <a:schemeClr val="accent4">
                    <a:lumMod val="75000"/>
                  </a:schemeClr>
                </a:solidFill>
                <a:hlinkClick r:id="rId8" action="ppaction://hlinksldjump">
                  <a:extLst>
                    <a:ext uri="{A12FA001-AC4F-418D-AE19-62706E023703}">
                      <ahyp:hlinkClr xmlns:ahyp="http://schemas.microsoft.com/office/drawing/2018/hyperlinkcolor" val="tx"/>
                    </a:ext>
                  </a:extLst>
                </a:hlinkClick>
              </a:rPr>
              <a:t>Exit – Any questions?</a:t>
            </a:r>
            <a:endParaRPr lang="en-US" dirty="0">
              <a:solidFill>
                <a:schemeClr val="accent4">
                  <a:lumMod val="75000"/>
                </a:schemeClr>
              </a:solidFill>
            </a:endParaRPr>
          </a:p>
        </p:txBody>
      </p:sp>
      <p:pic>
        <p:nvPicPr>
          <p:cNvPr id="3" name="Audio 2">
            <a:hlinkClick r:id="" action="ppaction://media"/>
            <a:extLst>
              <a:ext uri="{FF2B5EF4-FFF2-40B4-BE49-F238E27FC236}">
                <a16:creationId xmlns:a16="http://schemas.microsoft.com/office/drawing/2014/main" id="{E03401CC-E9E6-AC44-9741-804209EF11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87316877"/>
      </p:ext>
    </p:extLst>
  </p:cSld>
  <p:clrMapOvr>
    <a:masterClrMapping/>
  </p:clrMapOvr>
  <mc:AlternateContent xmlns:mc="http://schemas.openxmlformats.org/markup-compatibility/2006">
    <mc:Choice xmlns:p14="http://schemas.microsoft.com/office/powerpoint/2010/main" Requires="p14">
      <p:transition spd="slow" p14:dur="2000" advTm="6167"/>
    </mc:Choice>
    <mc:Fallback>
      <p:transition spd="slow" advTm="6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3AC8A-26B6-9D41-9569-C906F886A7B9}"/>
              </a:ext>
            </a:extLst>
          </p:cNvPr>
          <p:cNvPicPr>
            <a:picLocks noChangeAspect="1"/>
          </p:cNvPicPr>
          <p:nvPr/>
        </p:nvPicPr>
        <p:blipFill>
          <a:blip r:embed="rId4"/>
          <a:stretch>
            <a:fillRect/>
          </a:stretch>
        </p:blipFill>
        <p:spPr>
          <a:xfrm>
            <a:off x="2008094" y="368360"/>
            <a:ext cx="8229600" cy="6131052"/>
          </a:xfrm>
          <a:prstGeom prst="rect">
            <a:avLst/>
          </a:prstGeom>
        </p:spPr>
      </p:pic>
      <p:sp>
        <p:nvSpPr>
          <p:cNvPr id="3" name="TextBox 2">
            <a:extLst>
              <a:ext uri="{FF2B5EF4-FFF2-40B4-BE49-F238E27FC236}">
                <a16:creationId xmlns:a16="http://schemas.microsoft.com/office/drawing/2014/main" id="{E3239A17-663B-9946-8E24-BF4F7FCCAF4D}"/>
              </a:ext>
            </a:extLst>
          </p:cNvPr>
          <p:cNvSpPr txBox="1"/>
          <p:nvPr/>
        </p:nvSpPr>
        <p:spPr>
          <a:xfrm>
            <a:off x="1092409" y="5398801"/>
            <a:ext cx="9493304" cy="954107"/>
          </a:xfrm>
          <a:prstGeom prst="rect">
            <a:avLst/>
          </a:prstGeom>
          <a:noFill/>
        </p:spPr>
        <p:txBody>
          <a:bodyPr wrap="none" rtlCol="0">
            <a:spAutoFit/>
          </a:bodyPr>
          <a:lstStyle/>
          <a:p>
            <a:r>
              <a:rPr lang="en-US" sz="2800" dirty="0"/>
              <a:t>Let us know if you have any questions: </a:t>
            </a:r>
            <a:r>
              <a:rPr lang="en-US" sz="2800" dirty="0">
                <a:hlinkClick r:id="rId5"/>
              </a:rPr>
              <a:t>im.cbd@utoronto.ca</a:t>
            </a:r>
            <a:r>
              <a:rPr lang="en-US" sz="2800" dirty="0"/>
              <a:t> or </a:t>
            </a:r>
          </a:p>
          <a:p>
            <a:r>
              <a:rPr lang="en-US" sz="2800" dirty="0" err="1">
                <a:hlinkClick r:id="rId6"/>
              </a:rPr>
              <a:t>jeannette.goguen@utoronto.ca</a:t>
            </a:r>
            <a:endParaRPr lang="en-US" sz="2800" dirty="0"/>
          </a:p>
        </p:txBody>
      </p:sp>
      <p:pic>
        <p:nvPicPr>
          <p:cNvPr id="4" name="Audio 3">
            <a:hlinkClick r:id="" action="ppaction://media"/>
            <a:extLst>
              <a:ext uri="{FF2B5EF4-FFF2-40B4-BE49-F238E27FC236}">
                <a16:creationId xmlns:a16="http://schemas.microsoft.com/office/drawing/2014/main" id="{2D8201EE-89BB-4646-958C-3E83B53508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83259770"/>
      </p:ext>
    </p:extLst>
  </p:cSld>
  <p:clrMapOvr>
    <a:masterClrMapping/>
  </p:clrMapOvr>
  <mc:AlternateContent xmlns:mc="http://schemas.openxmlformats.org/markup-compatibility/2006">
    <mc:Choice xmlns:p14="http://schemas.microsoft.com/office/powerpoint/2010/main" Requires="p14">
      <p:transition spd="slow" p14:dur="2000" advTm="8740"/>
    </mc:Choice>
    <mc:Fallback>
      <p:transition spd="slow" advTm="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42AB-F21D-BB43-8C4C-CA1469440AEF}"/>
              </a:ext>
            </a:extLst>
          </p:cNvPr>
          <p:cNvSpPr>
            <a:spLocks noGrp="1"/>
          </p:cNvSpPr>
          <p:nvPr>
            <p:ph type="title"/>
          </p:nvPr>
        </p:nvSpPr>
        <p:spPr/>
        <p:txBody>
          <a:bodyPr/>
          <a:lstStyle/>
          <a:p>
            <a:r>
              <a:rPr lang="en-US" dirty="0"/>
              <a:t>EPAs and assessment</a:t>
            </a:r>
          </a:p>
        </p:txBody>
      </p:sp>
      <p:graphicFrame>
        <p:nvGraphicFramePr>
          <p:cNvPr id="4" name="Content Placeholder 3">
            <a:extLst>
              <a:ext uri="{FF2B5EF4-FFF2-40B4-BE49-F238E27FC236}">
                <a16:creationId xmlns:a16="http://schemas.microsoft.com/office/drawing/2014/main" id="{DD3B3BA4-8371-E947-9370-4B6D399B93BD}"/>
              </a:ext>
            </a:extLst>
          </p:cNvPr>
          <p:cNvGraphicFramePr>
            <a:graphicFrameLocks noGrp="1"/>
          </p:cNvGraphicFramePr>
          <p:nvPr>
            <p:ph idx="1"/>
            <p:extLst>
              <p:ext uri="{D42A27DB-BD31-4B8C-83A1-F6EECF244321}">
                <p14:modId xmlns:p14="http://schemas.microsoft.com/office/powerpoint/2010/main" val="1045584020"/>
              </p:ext>
            </p:extLst>
          </p:nvPr>
        </p:nvGraphicFramePr>
        <p:xfrm>
          <a:off x="4240923" y="1545021"/>
          <a:ext cx="5849007" cy="380162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Content Placeholder 2">
            <a:extLst>
              <a:ext uri="{FF2B5EF4-FFF2-40B4-BE49-F238E27FC236}">
                <a16:creationId xmlns:a16="http://schemas.microsoft.com/office/drawing/2014/main" id="{3F77CB0F-69C0-2E4F-824E-E5610BD06E61}"/>
              </a:ext>
            </a:extLst>
          </p:cNvPr>
          <p:cNvSpPr txBox="1">
            <a:spLocks/>
          </p:cNvSpPr>
          <p:nvPr/>
        </p:nvSpPr>
        <p:spPr>
          <a:xfrm>
            <a:off x="3433774" y="5101639"/>
            <a:ext cx="2604420" cy="104904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dirty="0"/>
              <a:t>A single assessment = opportunity for feedback + coaching</a:t>
            </a:r>
          </a:p>
        </p:txBody>
      </p:sp>
      <p:sp>
        <p:nvSpPr>
          <p:cNvPr id="7" name="Content Placeholder 2">
            <a:extLst>
              <a:ext uri="{FF2B5EF4-FFF2-40B4-BE49-F238E27FC236}">
                <a16:creationId xmlns:a16="http://schemas.microsoft.com/office/drawing/2014/main" id="{B4B1FD56-70EC-CE4C-94F3-299C85923CC9}"/>
              </a:ext>
            </a:extLst>
          </p:cNvPr>
          <p:cNvSpPr txBox="1">
            <a:spLocks/>
          </p:cNvSpPr>
          <p:nvPr/>
        </p:nvSpPr>
        <p:spPr>
          <a:xfrm>
            <a:off x="9154986" y="1069057"/>
            <a:ext cx="2727434" cy="878621"/>
          </a:xfrm>
          <a:prstGeom prst="rect">
            <a:avLst/>
          </a:prstGeom>
        </p:spPr>
        <p:txBody>
          <a:bodyPr vert="horz" lIns="91440" tIns="45720" rIns="91440" bIns="45720" rtlCol="0" anchor="ctr">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dirty="0"/>
              <a:t>Collated assessments (per EPA) = map of competence over time  </a:t>
            </a:r>
          </a:p>
        </p:txBody>
      </p:sp>
      <p:pic>
        <p:nvPicPr>
          <p:cNvPr id="3" name="Audio 2">
            <a:hlinkClick r:id="" action="ppaction://media"/>
            <a:extLst>
              <a:ext uri="{FF2B5EF4-FFF2-40B4-BE49-F238E27FC236}">
                <a16:creationId xmlns:a16="http://schemas.microsoft.com/office/drawing/2014/main" id="{D43EC770-449A-FD4D-9C60-3F457577DF5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780032256"/>
      </p:ext>
    </p:extLst>
  </p:cSld>
  <p:clrMapOvr>
    <a:masterClrMapping/>
  </p:clrMapOvr>
  <mc:AlternateContent xmlns:mc="http://schemas.openxmlformats.org/markup-compatibility/2006">
    <mc:Choice xmlns:p14="http://schemas.microsoft.com/office/powerpoint/2010/main" Requires="p14">
      <p:transition spd="slow" p14:dur="2000" advTm="18065"/>
    </mc:Choice>
    <mc:Fallback>
      <p:transition spd="slow" advTm="18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Graphic spid="4" grpId="0">
        <p:bldAsOne/>
      </p:bldGraphic>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CEC1-687E-9A4B-BDF8-FE58001B7FFC}"/>
              </a:ext>
            </a:extLst>
          </p:cNvPr>
          <p:cNvSpPr>
            <a:spLocks noGrp="1"/>
          </p:cNvSpPr>
          <p:nvPr>
            <p:ph type="title"/>
          </p:nvPr>
        </p:nvSpPr>
        <p:spPr/>
        <p:txBody>
          <a:bodyPr/>
          <a:lstStyle/>
          <a:p>
            <a:r>
              <a:rPr lang="en-US" dirty="0"/>
              <a:t>EPAs and assessment</a:t>
            </a:r>
          </a:p>
        </p:txBody>
      </p:sp>
      <p:sp>
        <p:nvSpPr>
          <p:cNvPr id="3" name="Text Placeholder 2">
            <a:extLst>
              <a:ext uri="{FF2B5EF4-FFF2-40B4-BE49-F238E27FC236}">
                <a16:creationId xmlns:a16="http://schemas.microsoft.com/office/drawing/2014/main" id="{108373A4-042C-2644-9C03-8715BE99BFE3}"/>
              </a:ext>
            </a:extLst>
          </p:cNvPr>
          <p:cNvSpPr>
            <a:spLocks noGrp="1"/>
          </p:cNvSpPr>
          <p:nvPr>
            <p:ph type="body" idx="1"/>
          </p:nvPr>
        </p:nvSpPr>
        <p:spPr>
          <a:xfrm>
            <a:off x="3814125" y="1023586"/>
            <a:ext cx="3474720" cy="807720"/>
          </a:xfrm>
        </p:spPr>
        <p:txBody>
          <a:bodyPr/>
          <a:lstStyle/>
          <a:p>
            <a:pPr algn="ctr"/>
            <a:r>
              <a:rPr lang="en-US" dirty="0"/>
              <a:t>Clinical Supervisor</a:t>
            </a:r>
          </a:p>
        </p:txBody>
      </p:sp>
      <p:sp>
        <p:nvSpPr>
          <p:cNvPr id="4" name="Content Placeholder 3">
            <a:extLst>
              <a:ext uri="{FF2B5EF4-FFF2-40B4-BE49-F238E27FC236}">
                <a16:creationId xmlns:a16="http://schemas.microsoft.com/office/drawing/2014/main" id="{BC2E6107-C7AB-F442-AB40-FA63B6696AA9}"/>
              </a:ext>
            </a:extLst>
          </p:cNvPr>
          <p:cNvSpPr>
            <a:spLocks noGrp="1"/>
          </p:cNvSpPr>
          <p:nvPr>
            <p:ph sz="half" idx="2"/>
          </p:nvPr>
        </p:nvSpPr>
        <p:spPr>
          <a:xfrm>
            <a:off x="3957557" y="1930936"/>
            <a:ext cx="3474720" cy="4023360"/>
          </a:xfrm>
        </p:spPr>
        <p:txBody>
          <a:bodyPr/>
          <a:lstStyle/>
          <a:p>
            <a:r>
              <a:rPr lang="en-US" dirty="0"/>
              <a:t>Coaching and feedback to trainee</a:t>
            </a:r>
          </a:p>
          <a:p>
            <a:r>
              <a:rPr lang="en-US" dirty="0"/>
              <a:t>Low-stakes observations</a:t>
            </a:r>
          </a:p>
          <a:p>
            <a:endParaRPr lang="en-US" dirty="0"/>
          </a:p>
          <a:p>
            <a:endParaRPr lang="en-US" dirty="0"/>
          </a:p>
          <a:p>
            <a:endParaRPr lang="en-US" dirty="0"/>
          </a:p>
          <a:p>
            <a:pPr marL="0" indent="0">
              <a:buNone/>
            </a:pPr>
            <a:endParaRPr lang="en-US" dirty="0"/>
          </a:p>
          <a:p>
            <a:pPr marL="0" indent="0">
              <a:buNone/>
            </a:pPr>
            <a:endParaRPr lang="en-US" dirty="0"/>
          </a:p>
        </p:txBody>
      </p:sp>
      <p:sp>
        <p:nvSpPr>
          <p:cNvPr id="5" name="Text Placeholder 4">
            <a:extLst>
              <a:ext uri="{FF2B5EF4-FFF2-40B4-BE49-F238E27FC236}">
                <a16:creationId xmlns:a16="http://schemas.microsoft.com/office/drawing/2014/main" id="{CD28B033-6B57-E94B-8138-0653797AED3E}"/>
              </a:ext>
            </a:extLst>
          </p:cNvPr>
          <p:cNvSpPr>
            <a:spLocks noGrp="1"/>
          </p:cNvSpPr>
          <p:nvPr>
            <p:ph type="body" sz="quarter" idx="3"/>
          </p:nvPr>
        </p:nvSpPr>
        <p:spPr/>
        <p:txBody>
          <a:bodyPr/>
          <a:lstStyle/>
          <a:p>
            <a:pPr algn="ctr"/>
            <a:r>
              <a:rPr lang="en-US" dirty="0"/>
              <a:t>Competence Committee</a:t>
            </a:r>
          </a:p>
        </p:txBody>
      </p:sp>
      <p:sp>
        <p:nvSpPr>
          <p:cNvPr id="7" name="Rectangle 6">
            <a:extLst>
              <a:ext uri="{FF2B5EF4-FFF2-40B4-BE49-F238E27FC236}">
                <a16:creationId xmlns:a16="http://schemas.microsoft.com/office/drawing/2014/main" id="{0B1A056F-9D5E-8B4E-A3DD-C8272DD636F0}"/>
              </a:ext>
            </a:extLst>
          </p:cNvPr>
          <p:cNvSpPr/>
          <p:nvPr/>
        </p:nvSpPr>
        <p:spPr>
          <a:xfrm>
            <a:off x="6042212" y="6598024"/>
            <a:ext cx="6149788" cy="261610"/>
          </a:xfrm>
          <a:prstGeom prst="rect">
            <a:avLst/>
          </a:prstGeom>
        </p:spPr>
        <p:txBody>
          <a:bodyPr wrap="square">
            <a:spAutoFit/>
          </a:bodyPr>
          <a:lstStyle/>
          <a:p>
            <a:pPr>
              <a:defRPr/>
            </a:pPr>
            <a:r>
              <a:rPr lang="en-US" sz="1100" dirty="0"/>
              <a:t>http://</a:t>
            </a:r>
            <a:r>
              <a:rPr lang="en-US" sz="1100" dirty="0" err="1"/>
              <a:t>www.royalcollege.ca</a:t>
            </a:r>
            <a:r>
              <a:rPr lang="en-US" sz="1100" dirty="0"/>
              <a:t>/</a:t>
            </a:r>
            <a:r>
              <a:rPr lang="en-US" sz="1100" dirty="0" err="1"/>
              <a:t>rcsite</a:t>
            </a:r>
            <a:r>
              <a:rPr lang="en-US" sz="1100" dirty="0"/>
              <a:t>/</a:t>
            </a:r>
            <a:r>
              <a:rPr lang="en-US" sz="1100" dirty="0" err="1"/>
              <a:t>cbd</a:t>
            </a:r>
            <a:r>
              <a:rPr lang="en-US" sz="1100" dirty="0"/>
              <a:t>/assessment/committees/managing-competence-committees-e</a:t>
            </a:r>
          </a:p>
        </p:txBody>
      </p:sp>
      <p:pic>
        <p:nvPicPr>
          <p:cNvPr id="8" name="Picture 7">
            <a:extLst>
              <a:ext uri="{FF2B5EF4-FFF2-40B4-BE49-F238E27FC236}">
                <a16:creationId xmlns:a16="http://schemas.microsoft.com/office/drawing/2014/main" id="{2C185EFD-334A-D342-8BAA-AE8C23543C65}"/>
              </a:ext>
            </a:extLst>
          </p:cNvPr>
          <p:cNvPicPr>
            <a:picLocks noChangeAspect="1"/>
          </p:cNvPicPr>
          <p:nvPr/>
        </p:nvPicPr>
        <p:blipFill>
          <a:blip r:embed="rId5"/>
          <a:stretch>
            <a:fillRect/>
          </a:stretch>
        </p:blipFill>
        <p:spPr>
          <a:xfrm>
            <a:off x="4339612" y="3468775"/>
            <a:ext cx="2256245" cy="2256245"/>
          </a:xfrm>
          <a:prstGeom prst="rect">
            <a:avLst/>
          </a:prstGeom>
        </p:spPr>
      </p:pic>
      <p:sp>
        <p:nvSpPr>
          <p:cNvPr id="9" name="Content Placeholder 3">
            <a:extLst>
              <a:ext uri="{FF2B5EF4-FFF2-40B4-BE49-F238E27FC236}">
                <a16:creationId xmlns:a16="http://schemas.microsoft.com/office/drawing/2014/main" id="{6772643E-C132-2642-BED3-7FE0C13794BC}"/>
              </a:ext>
            </a:extLst>
          </p:cNvPr>
          <p:cNvSpPr txBox="1">
            <a:spLocks/>
          </p:cNvSpPr>
          <p:nvPr/>
        </p:nvSpPr>
        <p:spPr>
          <a:xfrm>
            <a:off x="7928914" y="1904046"/>
            <a:ext cx="3474720" cy="402336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dirty="0"/>
              <a:t>Synthesize data from many sources</a:t>
            </a:r>
          </a:p>
          <a:p>
            <a:r>
              <a:rPr lang="en-US" dirty="0"/>
              <a:t>Promotion decisions</a:t>
            </a:r>
          </a:p>
          <a:p>
            <a:endParaRPr lang="en-US" dirty="0"/>
          </a:p>
          <a:p>
            <a:endParaRPr lang="en-US" dirty="0"/>
          </a:p>
          <a:p>
            <a:endParaRPr lang="en-US" dirty="0"/>
          </a:p>
          <a:p>
            <a:endParaRPr lang="en-US" dirty="0"/>
          </a:p>
          <a:p>
            <a:endParaRPr lang="en-US" dirty="0"/>
          </a:p>
        </p:txBody>
      </p:sp>
      <p:pic>
        <p:nvPicPr>
          <p:cNvPr id="11" name="Picture 10">
            <a:extLst>
              <a:ext uri="{FF2B5EF4-FFF2-40B4-BE49-F238E27FC236}">
                <a16:creationId xmlns:a16="http://schemas.microsoft.com/office/drawing/2014/main" id="{0F2049A5-E033-0448-8157-7FE2A04FEF94}"/>
              </a:ext>
            </a:extLst>
          </p:cNvPr>
          <p:cNvPicPr>
            <a:picLocks noChangeAspect="1"/>
          </p:cNvPicPr>
          <p:nvPr/>
        </p:nvPicPr>
        <p:blipFill>
          <a:blip r:embed="rId6"/>
          <a:stretch>
            <a:fillRect/>
          </a:stretch>
        </p:blipFill>
        <p:spPr>
          <a:xfrm>
            <a:off x="8274013" y="3404589"/>
            <a:ext cx="2232619" cy="2232619"/>
          </a:xfrm>
          <a:prstGeom prst="rect">
            <a:avLst/>
          </a:prstGeom>
        </p:spPr>
      </p:pic>
      <p:pic>
        <p:nvPicPr>
          <p:cNvPr id="6" name="Audio 5">
            <a:hlinkClick r:id="" action="ppaction://media"/>
            <a:extLst>
              <a:ext uri="{FF2B5EF4-FFF2-40B4-BE49-F238E27FC236}">
                <a16:creationId xmlns:a16="http://schemas.microsoft.com/office/drawing/2014/main" id="{8090B0DC-95AC-C94C-A7B9-37E882E231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69987144"/>
      </p:ext>
    </p:extLst>
  </p:cSld>
  <p:clrMapOvr>
    <a:masterClrMapping/>
  </p:clrMapOvr>
  <mc:AlternateContent xmlns:mc="http://schemas.openxmlformats.org/markup-compatibility/2006">
    <mc:Choice xmlns:p14="http://schemas.microsoft.com/office/powerpoint/2010/main" Requires="p14">
      <p:transition spd="slow" p14:dur="2000" advTm="12422"/>
    </mc:Choice>
    <mc:Fallback>
      <p:transition spd="slow" advTm="12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8C445-780A-D642-8701-9FBE4D08ED46}"/>
              </a:ext>
            </a:extLst>
          </p:cNvPr>
          <p:cNvSpPr>
            <a:spLocks noGrp="1"/>
          </p:cNvSpPr>
          <p:nvPr>
            <p:ph type="title"/>
          </p:nvPr>
        </p:nvSpPr>
        <p:spPr/>
        <p:txBody>
          <a:bodyPr/>
          <a:lstStyle/>
          <a:p>
            <a:r>
              <a:rPr lang="en-US" dirty="0"/>
              <a:t>EPAs and assessment</a:t>
            </a:r>
          </a:p>
        </p:txBody>
      </p:sp>
      <p:sp>
        <p:nvSpPr>
          <p:cNvPr id="3" name="Text Placeholder 2">
            <a:extLst>
              <a:ext uri="{FF2B5EF4-FFF2-40B4-BE49-F238E27FC236}">
                <a16:creationId xmlns:a16="http://schemas.microsoft.com/office/drawing/2014/main" id="{EBA03E14-47CD-7B4E-BE95-2069B78B93B2}"/>
              </a:ext>
            </a:extLst>
          </p:cNvPr>
          <p:cNvSpPr>
            <a:spLocks noGrp="1"/>
          </p:cNvSpPr>
          <p:nvPr>
            <p:ph type="body" idx="1"/>
          </p:nvPr>
        </p:nvSpPr>
        <p:spPr>
          <a:xfrm>
            <a:off x="3917435" y="1023586"/>
            <a:ext cx="5286526" cy="845657"/>
          </a:xfrm>
        </p:spPr>
        <p:txBody>
          <a:bodyPr/>
          <a:lstStyle/>
          <a:p>
            <a:r>
              <a:rPr lang="en-US" dirty="0"/>
              <a:t>Expected trajectory</a:t>
            </a:r>
          </a:p>
        </p:txBody>
      </p:sp>
      <p:pic>
        <p:nvPicPr>
          <p:cNvPr id="7" name="Content Placeholder 7" descr="UpwardTrend_LTR">
            <a:extLst>
              <a:ext uri="{FF2B5EF4-FFF2-40B4-BE49-F238E27FC236}">
                <a16:creationId xmlns:a16="http://schemas.microsoft.com/office/drawing/2014/main" id="{BBAE2435-5CD3-8A4C-8ABD-0F225197922D}"/>
              </a:ext>
            </a:extLst>
          </p:cNvPr>
          <p:cNvPicPr>
            <a:picLocks noGrp="1" noChangeAspect="1"/>
          </p:cNvPicPr>
          <p:nvPr>
            <p:ph sz="half" idx="2"/>
          </p:nvPr>
        </p:nvPicPr>
        <p:blipFill>
          <a:blip r:embed="rId5">
            <a:extLst>
              <a:ext uri="{96DAC541-7B7A-43D3-8B79-37D633B846F1}">
                <asvg:svgBlip xmlns:asvg="http://schemas.microsoft.com/office/drawing/2016/SVG/main" r:embed="rId6"/>
              </a:ext>
            </a:extLst>
          </a:blip>
          <a:stretch>
            <a:fillRect/>
          </a:stretch>
        </p:blipFill>
        <p:spPr>
          <a:xfrm>
            <a:off x="3536836" y="1842595"/>
            <a:ext cx="4692764" cy="4692764"/>
          </a:xfrm>
        </p:spPr>
      </p:pic>
      <p:pic>
        <p:nvPicPr>
          <p:cNvPr id="9" name="Graphic 8" descr="HappyFaceOutline">
            <a:extLst>
              <a:ext uri="{FF2B5EF4-FFF2-40B4-BE49-F238E27FC236}">
                <a16:creationId xmlns:a16="http://schemas.microsoft.com/office/drawing/2014/main" id="{A8E4A6F1-8DD4-4B40-BAE7-0B695C4B70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6035" y="3424428"/>
            <a:ext cx="914400" cy="914400"/>
          </a:xfrm>
          <a:prstGeom prst="rect">
            <a:avLst/>
          </a:prstGeom>
        </p:spPr>
      </p:pic>
      <p:pic>
        <p:nvPicPr>
          <p:cNvPr id="4" name="Audio 3">
            <a:hlinkClick r:id="" action="ppaction://media"/>
            <a:extLst>
              <a:ext uri="{FF2B5EF4-FFF2-40B4-BE49-F238E27FC236}">
                <a16:creationId xmlns:a16="http://schemas.microsoft.com/office/drawing/2014/main" id="{B494CA79-1D90-4044-A9C1-917CEFD0537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2525112"/>
      </p:ext>
    </p:extLst>
  </p:cSld>
  <p:clrMapOvr>
    <a:masterClrMapping/>
  </p:clrMapOvr>
  <mc:AlternateContent xmlns:mc="http://schemas.openxmlformats.org/markup-compatibility/2006">
    <mc:Choice xmlns:p14="http://schemas.microsoft.com/office/powerpoint/2010/main" Requires="p14">
      <p:transition spd="slow" p14:dur="2000" advTm="23020"/>
    </mc:Choice>
    <mc:Fallback>
      <p:transition spd="slow" advTm="2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495D-F2E9-2449-BC35-0DD7092A21A7}"/>
              </a:ext>
            </a:extLst>
          </p:cNvPr>
          <p:cNvSpPr>
            <a:spLocks noGrp="1"/>
          </p:cNvSpPr>
          <p:nvPr>
            <p:ph type="title"/>
          </p:nvPr>
        </p:nvSpPr>
        <p:spPr/>
        <p:txBody>
          <a:bodyPr/>
          <a:lstStyle/>
          <a:p>
            <a:r>
              <a:rPr lang="en-US" dirty="0"/>
              <a:t>EPAs and assessment</a:t>
            </a:r>
          </a:p>
        </p:txBody>
      </p:sp>
      <p:graphicFrame>
        <p:nvGraphicFramePr>
          <p:cNvPr id="4" name="Diagram 3">
            <a:extLst>
              <a:ext uri="{FF2B5EF4-FFF2-40B4-BE49-F238E27FC236}">
                <a16:creationId xmlns:a16="http://schemas.microsoft.com/office/drawing/2014/main" id="{3B17E12F-4A64-364A-A2CB-0F090CFAA7CF}"/>
              </a:ext>
            </a:extLst>
          </p:cNvPr>
          <p:cNvGraphicFramePr/>
          <p:nvPr>
            <p:extLst/>
          </p:nvPr>
        </p:nvGraphicFramePr>
        <p:xfrm>
          <a:off x="5711480" y="864108"/>
          <a:ext cx="7175177" cy="51206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a:extLst>
              <a:ext uri="{FF2B5EF4-FFF2-40B4-BE49-F238E27FC236}">
                <a16:creationId xmlns:a16="http://schemas.microsoft.com/office/drawing/2014/main" id="{23B2E94D-0B3C-5C49-AC92-064FBA480DED}"/>
              </a:ext>
            </a:extLst>
          </p:cNvPr>
          <p:cNvSpPr txBox="1"/>
          <p:nvPr/>
        </p:nvSpPr>
        <p:spPr>
          <a:xfrm>
            <a:off x="3866118" y="3336348"/>
            <a:ext cx="2064657" cy="738664"/>
          </a:xfrm>
          <a:prstGeom prst="rect">
            <a:avLst/>
          </a:prstGeom>
          <a:noFill/>
        </p:spPr>
        <p:txBody>
          <a:bodyPr wrap="square" rtlCol="0">
            <a:spAutoFit/>
          </a:bodyPr>
          <a:lstStyle/>
          <a:p>
            <a:r>
              <a:rPr lang="en-US" sz="2100"/>
              <a:t>Academic Advisors</a:t>
            </a:r>
          </a:p>
        </p:txBody>
      </p:sp>
      <p:cxnSp>
        <p:nvCxnSpPr>
          <p:cNvPr id="6" name="Straight Arrow Connector 5">
            <a:extLst>
              <a:ext uri="{FF2B5EF4-FFF2-40B4-BE49-F238E27FC236}">
                <a16:creationId xmlns:a16="http://schemas.microsoft.com/office/drawing/2014/main" id="{50C4B486-D399-0F4D-9A7E-32022C48F335}"/>
              </a:ext>
            </a:extLst>
          </p:cNvPr>
          <p:cNvCxnSpPr>
            <a:stCxn id="5" idx="0"/>
          </p:cNvCxnSpPr>
          <p:nvPr/>
        </p:nvCxnSpPr>
        <p:spPr>
          <a:xfrm flipV="1">
            <a:off x="4898447" y="1782372"/>
            <a:ext cx="3588591" cy="15539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D876D2F-7728-3F4B-8897-55FAA80750D9}"/>
              </a:ext>
            </a:extLst>
          </p:cNvPr>
          <p:cNvCxnSpPr/>
          <p:nvPr/>
        </p:nvCxnSpPr>
        <p:spPr>
          <a:xfrm>
            <a:off x="5084784" y="3760748"/>
            <a:ext cx="3131068" cy="1477471"/>
          </a:xfrm>
          <a:prstGeom prst="straightConnector1">
            <a:avLst/>
          </a:prstGeom>
          <a:ln>
            <a:headEnd type="triangle" w="med" len="med"/>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D98DC539-8263-1E46-AD30-A1845204370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399010539"/>
      </p:ext>
    </p:extLst>
  </p:cSld>
  <p:clrMapOvr>
    <a:masterClrMapping/>
  </p:clrMapOvr>
  <mc:AlternateContent xmlns:mc="http://schemas.openxmlformats.org/markup-compatibility/2006">
    <mc:Choice xmlns:p14="http://schemas.microsoft.com/office/powerpoint/2010/main" Requires="p14">
      <p:transition spd="slow" p14:dur="2000" advTm="16010"/>
    </mc:Choice>
    <mc:Fallback>
      <p:transition spd="slow" advTm="16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5C29-F0A8-1046-94FD-BEF571E9A7DC}"/>
              </a:ext>
            </a:extLst>
          </p:cNvPr>
          <p:cNvSpPr>
            <a:spLocks noGrp="1"/>
          </p:cNvSpPr>
          <p:nvPr>
            <p:ph type="title"/>
          </p:nvPr>
        </p:nvSpPr>
        <p:spPr/>
        <p:txBody>
          <a:bodyPr>
            <a:normAutofit fontScale="90000"/>
          </a:bodyPr>
          <a:lstStyle/>
          <a:p>
            <a:r>
              <a:rPr lang="en-US" sz="4400" dirty="0"/>
              <a:t>Click where you want to go:</a:t>
            </a:r>
            <a:br>
              <a:rPr lang="en-US" dirty="0"/>
            </a:br>
            <a:r>
              <a:rPr lang="en-US" dirty="0">
                <a:hlinkClick r:id="rId4" action="ppaction://hlinksldjump"/>
              </a:rPr>
              <a:t>CBD Overview</a:t>
            </a:r>
            <a:br>
              <a:rPr lang="en-US" dirty="0"/>
            </a:br>
            <a:r>
              <a:rPr lang="en-US" dirty="0">
                <a:solidFill>
                  <a:schemeClr val="accent4">
                    <a:lumMod val="60000"/>
                    <a:lumOff val="40000"/>
                  </a:schemeClr>
                </a:solidFill>
                <a:hlinkClick r:id="rId5" action="ppaction://hlinksldjump">
                  <a:extLst>
                    <a:ext uri="{A12FA001-AC4F-418D-AE19-62706E023703}">
                      <ahyp:hlinkClr xmlns:ahyp="http://schemas.microsoft.com/office/drawing/2018/hyperlinkcolor" val="tx"/>
                    </a:ext>
                  </a:extLst>
                </a:hlinkClick>
              </a:rPr>
              <a:t>Selecting EPAs</a:t>
            </a:r>
            <a:br>
              <a:rPr lang="en-US" dirty="0"/>
            </a:br>
            <a:r>
              <a:rPr lang="en-US" dirty="0">
                <a:hlinkClick r:id="rId6" action="ppaction://hlinksldjump"/>
              </a:rPr>
              <a:t>Accessing Elentra</a:t>
            </a:r>
            <a:br>
              <a:rPr lang="en-US" dirty="0"/>
            </a:br>
            <a:r>
              <a:rPr lang="en-US" dirty="0">
                <a:hlinkClick r:id="rId7" action="ppaction://hlinksldjump"/>
              </a:rPr>
              <a:t>Accessing DOM Resources</a:t>
            </a:r>
            <a:br>
              <a:rPr lang="en-US" dirty="0"/>
            </a:br>
            <a:r>
              <a:rPr lang="en-US" dirty="0">
                <a:hlinkClick r:id="rId8" action="ppaction://hlinksldjump"/>
              </a:rPr>
              <a:t>Exit – Any questions?</a:t>
            </a:r>
            <a:endParaRPr lang="en-US" dirty="0"/>
          </a:p>
        </p:txBody>
      </p:sp>
      <p:pic>
        <p:nvPicPr>
          <p:cNvPr id="3" name="Audio 2">
            <a:hlinkClick r:id="" action="ppaction://media"/>
            <a:extLst>
              <a:ext uri="{FF2B5EF4-FFF2-40B4-BE49-F238E27FC236}">
                <a16:creationId xmlns:a16="http://schemas.microsoft.com/office/drawing/2014/main" id="{A8C4A5DF-7304-9E46-960F-1FFB0F3485B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77769384"/>
      </p:ext>
    </p:extLst>
  </p:cSld>
  <p:clrMapOvr>
    <a:masterClrMapping/>
  </p:clrMapOvr>
  <mc:AlternateContent xmlns:mc="http://schemas.openxmlformats.org/markup-compatibility/2006">
    <mc:Choice xmlns:p14="http://schemas.microsoft.com/office/powerpoint/2010/main" Requires="p14">
      <p:transition spd="slow" p14:dur="2000" advTm="3876"/>
    </mc:Choice>
    <mc:Fallback>
      <p:transition spd="slow" advTm="3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4|2"/>
</p:tagLst>
</file>

<file path=ppt/tags/tag10.xml><?xml version="1.0" encoding="utf-8"?>
<p:tagLst xmlns:a="http://schemas.openxmlformats.org/drawingml/2006/main" xmlns:r="http://schemas.openxmlformats.org/officeDocument/2006/relationships" xmlns:p="http://schemas.openxmlformats.org/presentationml/2006/main">
  <p:tag name="TIMING" val="|3.3|13"/>
</p:tagLst>
</file>

<file path=ppt/tags/tag2.xml><?xml version="1.0" encoding="utf-8"?>
<p:tagLst xmlns:a="http://schemas.openxmlformats.org/drawingml/2006/main" xmlns:r="http://schemas.openxmlformats.org/officeDocument/2006/relationships" xmlns:p="http://schemas.openxmlformats.org/presentationml/2006/main">
  <p:tag name="TIMING" val="|6.1|6.6"/>
</p:tagLst>
</file>

<file path=ppt/tags/tag3.xml><?xml version="1.0" encoding="utf-8"?>
<p:tagLst xmlns:a="http://schemas.openxmlformats.org/drawingml/2006/main" xmlns:r="http://schemas.openxmlformats.org/officeDocument/2006/relationships" xmlns:p="http://schemas.openxmlformats.org/presentationml/2006/main">
  <p:tag name="TIMING" val="|13.8"/>
</p:tagLst>
</file>

<file path=ppt/tags/tag4.xml><?xml version="1.0" encoding="utf-8"?>
<p:tagLst xmlns:a="http://schemas.openxmlformats.org/drawingml/2006/main" xmlns:r="http://schemas.openxmlformats.org/officeDocument/2006/relationships" xmlns:p="http://schemas.openxmlformats.org/presentationml/2006/main">
  <p:tag name="TIMING" val="|5.1|5.3|4.1|4.4"/>
</p:tagLst>
</file>

<file path=ppt/tags/tag5.xml><?xml version="1.0" encoding="utf-8"?>
<p:tagLst xmlns:a="http://schemas.openxmlformats.org/drawingml/2006/main" xmlns:r="http://schemas.openxmlformats.org/officeDocument/2006/relationships" xmlns:p="http://schemas.openxmlformats.org/presentationml/2006/main">
  <p:tag name="TIMING" val="|8.2|5.4"/>
</p:tagLst>
</file>

<file path=ppt/tags/tag6.xml><?xml version="1.0" encoding="utf-8"?>
<p:tagLst xmlns:a="http://schemas.openxmlformats.org/drawingml/2006/main" xmlns:r="http://schemas.openxmlformats.org/officeDocument/2006/relationships" xmlns:p="http://schemas.openxmlformats.org/presentationml/2006/main">
  <p:tag name="TIMING" val="|36.4|10.1"/>
</p:tagLst>
</file>

<file path=ppt/tags/tag7.xml><?xml version="1.0" encoding="utf-8"?>
<p:tagLst xmlns:a="http://schemas.openxmlformats.org/drawingml/2006/main" xmlns:r="http://schemas.openxmlformats.org/officeDocument/2006/relationships" xmlns:p="http://schemas.openxmlformats.org/presentationml/2006/main">
  <p:tag name="TIMING" val="|8.4|11.9"/>
</p:tagLst>
</file>

<file path=ppt/tags/tag8.xml><?xml version="1.0" encoding="utf-8"?>
<p:tagLst xmlns:a="http://schemas.openxmlformats.org/drawingml/2006/main" xmlns:r="http://schemas.openxmlformats.org/officeDocument/2006/relationships" xmlns:p="http://schemas.openxmlformats.org/presentationml/2006/main">
  <p:tag name="TIMING" val="|2.1|4.6|8.9"/>
</p:tagLst>
</file>

<file path=ppt/tags/tag9.xml><?xml version="1.0" encoding="utf-8"?>
<p:tagLst xmlns:a="http://schemas.openxmlformats.org/drawingml/2006/main" xmlns:r="http://schemas.openxmlformats.org/officeDocument/2006/relationships" xmlns:p="http://schemas.openxmlformats.org/presentationml/2006/main">
  <p:tag name="TIMING" val="|1.8|4|4.7"/>
</p:tagLst>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5484</TotalTime>
  <Words>1502</Words>
  <Application>Microsoft Macintosh PowerPoint</Application>
  <PresentationFormat>Widescreen</PresentationFormat>
  <Paragraphs>205</Paragraphs>
  <Slides>44</Slides>
  <Notes>18</Notes>
  <HiddenSlides>0</HiddenSlides>
  <MMClips>44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Corbel</vt:lpstr>
      <vt:lpstr>Courier New</vt:lpstr>
      <vt:lpstr>Wingdings</vt:lpstr>
      <vt:lpstr>Wingdings 2</vt:lpstr>
      <vt:lpstr>Frame</vt:lpstr>
      <vt:lpstr>CBD –  What Faculty need to know for Internal Medicine</vt:lpstr>
      <vt:lpstr>Overview: Click where you want to go: CBD Overview Selecting EPAs Accessing Elentra Accessing DOM Resources Exit, any questions?</vt:lpstr>
      <vt:lpstr>CBD Overview</vt:lpstr>
      <vt:lpstr>EPAs and assessment</vt:lpstr>
      <vt:lpstr>EPAs and assessment</vt:lpstr>
      <vt:lpstr>EPAs and assessment</vt:lpstr>
      <vt:lpstr>EPAs and assessment</vt:lpstr>
      <vt:lpstr>EPAs and assessment</vt:lpstr>
      <vt:lpstr>Click where you want to go: CBD Overview Selecting EPAs Accessing Elentra Accessing DOM Resources Exit – Any questions?</vt:lpstr>
      <vt:lpstr>Selecting  EPAs:  Which stage is the resident at now?</vt:lpstr>
      <vt:lpstr>Which stage?</vt:lpstr>
      <vt:lpstr>Which stage? PG1s : TTD</vt:lpstr>
      <vt:lpstr>Which stage? PG1s : FOD</vt:lpstr>
      <vt:lpstr>Which stage? PGY2s, 3s COD</vt:lpstr>
      <vt:lpstr>Which  EPA  to do? http://uoft.me/imcbd</vt:lpstr>
      <vt:lpstr>But how?</vt:lpstr>
      <vt:lpstr>But how?</vt:lpstr>
      <vt:lpstr>But how?</vt:lpstr>
      <vt:lpstr>But how?</vt:lpstr>
      <vt:lpstr>Click where you want to go: CBD Overview Selecting EPAs Accessing Elentra Accessing DOM Resources Exit – Any questions?</vt:lpstr>
      <vt:lpstr>Accessing Elentra Practical tips!</vt:lpstr>
      <vt:lpstr>Practical tips</vt:lpstr>
      <vt:lpstr>Practical tips</vt:lpstr>
      <vt:lpstr>Practical tips</vt:lpstr>
      <vt:lpstr>Practical tips Fill out a form on Elentra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Click where you want to go: CBD Overview Selecting EPAs Accessing Elentra Accessing DOM Resources Exit – Any questions?</vt:lpstr>
      <vt:lpstr>DOM CBD resources</vt:lpstr>
      <vt:lpstr>Getting Started:  FAQ</vt:lpstr>
      <vt:lpstr>Transition to Discipline TTD Stage Primer provides an overview of the stage http://www.deptmedicine.utoronto.ca/sites/default/files/Resident Primer - Transition to Discipline.pdf</vt:lpstr>
      <vt:lpstr>Check out your Learner Schedule</vt:lpstr>
      <vt:lpstr>The Rotation Cards are also very helpful!</vt:lpstr>
      <vt:lpstr>The Curriculum Plan gives an overview of which EPAs to complete each rotation  http://uoft.me/imcbd </vt:lpstr>
      <vt:lpstr>EPA Primers give more information about each EPA</vt:lpstr>
      <vt:lpstr>Click where you want to go: CBD Overview Selecting EPAs Accessing Elentra Accessing DOM Resources Exit – Any questions?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CBD – What you need to know</dc:title>
  <dc:creator>Rupal Shah</dc:creator>
  <cp:lastModifiedBy>Jeannette Goguen</cp:lastModifiedBy>
  <cp:revision>138</cp:revision>
  <dcterms:created xsi:type="dcterms:W3CDTF">2018-07-06T18:55:04Z</dcterms:created>
  <dcterms:modified xsi:type="dcterms:W3CDTF">2019-07-12T01:33:26Z</dcterms:modified>
</cp:coreProperties>
</file>